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7" r:id="rId2"/>
  </p:sldMasterIdLst>
  <p:notesMasterIdLst>
    <p:notesMasterId r:id="rId27"/>
  </p:notesMasterIdLst>
  <p:sldIdLst>
    <p:sldId id="257" r:id="rId3"/>
    <p:sldId id="263" r:id="rId4"/>
    <p:sldId id="258" r:id="rId5"/>
    <p:sldId id="306" r:id="rId6"/>
    <p:sldId id="267" r:id="rId7"/>
    <p:sldId id="307" r:id="rId8"/>
    <p:sldId id="300" r:id="rId9"/>
    <p:sldId id="309" r:id="rId10"/>
    <p:sldId id="311" r:id="rId11"/>
    <p:sldId id="310" r:id="rId12"/>
    <p:sldId id="314" r:id="rId13"/>
    <p:sldId id="268" r:id="rId14"/>
    <p:sldId id="299" r:id="rId15"/>
    <p:sldId id="275" r:id="rId16"/>
    <p:sldId id="301" r:id="rId17"/>
    <p:sldId id="302" r:id="rId18"/>
    <p:sldId id="312" r:id="rId19"/>
    <p:sldId id="303" r:id="rId20"/>
    <p:sldId id="277" r:id="rId21"/>
    <p:sldId id="304" r:id="rId22"/>
    <p:sldId id="289" r:id="rId23"/>
    <p:sldId id="305" r:id="rId24"/>
    <p:sldId id="308"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ch, Cathy" initials="FC" lastIdx="19" clrIdx="0">
    <p:extLst>
      <p:ext uri="{19B8F6BF-5375-455C-9EA6-DF929625EA0E}">
        <p15:presenceInfo xmlns:p15="http://schemas.microsoft.com/office/powerpoint/2012/main" userId="S-1-5-21-74642-3284969411-2123768488-1009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5274" autoAdjust="0"/>
  </p:normalViewPr>
  <p:slideViewPr>
    <p:cSldViewPr snapToGrid="0">
      <p:cViewPr varScale="1">
        <p:scale>
          <a:sx n="94" d="100"/>
          <a:sy n="94" d="100"/>
        </p:scale>
        <p:origin x="235"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5ED50-02DA-47AA-969C-DAA0ADC6CA37}"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0540A-D122-4BD9-9611-E9CA0F0265C6}" type="slidenum">
              <a:rPr lang="en-US" smtClean="0"/>
              <a:t>‹nr.›</a:t>
            </a:fld>
            <a:endParaRPr lang="en-US"/>
          </a:p>
        </p:txBody>
      </p:sp>
    </p:spTree>
    <p:extLst>
      <p:ext uri="{BB962C8B-B14F-4D97-AF65-F5344CB8AC3E}">
        <p14:creationId xmlns:p14="http://schemas.microsoft.com/office/powerpoint/2010/main" val="3554126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0540A-D122-4BD9-9611-E9CA0F0265C6}" type="slidenum">
              <a:rPr lang="en-US" smtClean="0"/>
              <a:t>17</a:t>
            </a:fld>
            <a:endParaRPr lang="en-US"/>
          </a:p>
        </p:txBody>
      </p:sp>
    </p:spTree>
    <p:extLst>
      <p:ext uri="{BB962C8B-B14F-4D97-AF65-F5344CB8AC3E}">
        <p14:creationId xmlns:p14="http://schemas.microsoft.com/office/powerpoint/2010/main" val="9141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8C2C35-2B8A-446E-BEC0-FD36716C29AC}"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de-DE" sz="1800" b="0" i="0" u="none" strike="noStrike" kern="0" cap="none" spc="0" normalizeH="0" baseline="0" noProof="0" dirty="0">
              <a:ln>
                <a:noFill/>
              </a:ln>
              <a:solidFill>
                <a:sysClr val="windowText" lastClr="000000"/>
              </a:solidFill>
              <a:effectLst/>
              <a:uLnTx/>
              <a:uFillTx/>
            </a:endParaRPr>
          </a:p>
        </p:txBody>
      </p:sp>
      <p:sp>
        <p:nvSpPr>
          <p:cNvPr id="3" name="Slide Image Placeholder 2"/>
          <p:cNvSpPr>
            <a:spLocks noGrp="1" noRot="1" noChangeAspect="1"/>
          </p:cNvSpPr>
          <p:nvPr>
            <p:ph type="sldImg"/>
          </p:nvPr>
        </p:nvSpPr>
        <p:spPr>
          <a:xfrm>
            <a:off x="-141288" y="392113"/>
            <a:ext cx="7148513" cy="4021137"/>
          </a:xfrm>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956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5" y="3646672"/>
            <a:ext cx="1107885" cy="216000"/>
          </a:xfrm>
          <a:prstGeom prst="rect">
            <a:avLst/>
          </a:prstGeom>
        </p:spPr>
      </p:pic>
      <p:sp>
        <p:nvSpPr>
          <p:cNvPr id="5" name="Cover Image Placeholder"/>
          <p:cNvSpPr>
            <a:spLocks noGrp="1"/>
          </p:cNvSpPr>
          <p:nvPr>
            <p:ph type="pic" sz="quarter" idx="12" hasCustomPrompt="1"/>
          </p:nvPr>
        </p:nvSpPr>
        <p:spPr>
          <a:xfrm>
            <a:off x="1" y="0"/>
            <a:ext cx="121920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Group 1"/>
          <p:cNvGrpSpPr/>
          <p:nvPr userDrawn="1"/>
        </p:nvGrpSpPr>
        <p:grpSpPr>
          <a:xfrm>
            <a:off x="9168785" y="0"/>
            <a:ext cx="3023215" cy="3430006"/>
            <a:chOff x="9171173" y="0"/>
            <a:chExt cx="3024002" cy="3430006"/>
          </a:xfrm>
        </p:grpSpPr>
        <p:sp>
          <p:nvSpPr>
            <p:cNvPr id="17" name="Rectangle 16"/>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gray">
          <a:xfrm>
            <a:off x="287925" y="5130490"/>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 </a:t>
            </a:r>
            <a:br>
              <a:rPr lang="en-US" dirty="0"/>
            </a:br>
            <a:r>
              <a:rPr lang="en-US" dirty="0"/>
              <a:t>Month 00, 2017 </a:t>
            </a:r>
          </a:p>
        </p:txBody>
      </p:sp>
      <p:sp>
        <p:nvSpPr>
          <p:cNvPr id="20" name="Presentation Title"/>
          <p:cNvSpPr>
            <a:spLocks noGrp="1"/>
          </p:cNvSpPr>
          <p:nvPr userDrawn="1">
            <p:ph type="body" sz="quarter" idx="14" hasCustomPrompt="1"/>
          </p:nvPr>
        </p:nvSpPr>
        <p:spPr>
          <a:xfrm>
            <a:off x="287925" y="4024430"/>
            <a:ext cx="10896336" cy="997196"/>
          </a:xfrm>
        </p:spPr>
        <p:txBody>
          <a:bodyPr wrap="square">
            <a:spAutoFit/>
          </a:bodyPr>
          <a:lstStyle>
            <a:lvl1pPr>
              <a:lnSpc>
                <a:spcPct val="90000"/>
              </a:lnSpc>
              <a:spcBef>
                <a:spcPts val="0"/>
              </a:spcBef>
              <a:defRPr sz="3599"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173874271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9"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0820"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69438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6662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4770000"/>
            <a:ext cx="5326613"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5326613"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0820" y="4770000"/>
            <a:ext cx="5326613" cy="1080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0820" y="1620000"/>
            <a:ext cx="5326613" cy="2631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43881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7116"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7116"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0493" y="4354922"/>
            <a:ext cx="3390317" cy="1495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0493" y="1620000"/>
            <a:ext cx="3390317" cy="2232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964031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3878220"/>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2462" y="3878221"/>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6734" y="3878221"/>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49599" y="3878221"/>
            <a:ext cx="2414971" cy="1971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solidFill>
            <a:schemeClr val="tx2">
              <a:alpha val="70000"/>
            </a:schemeClr>
          </a:solid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68663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solidFill>
                  <a:schemeClr val="tx1"/>
                </a:solidFill>
              </a:defRPr>
            </a:lvl1pPr>
            <a:lvl2pPr marL="395802" indent="0">
              <a:buNone/>
              <a:defRPr sz="12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221325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5059" y="252000"/>
            <a:ext cx="4066941"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868" y="1620000"/>
            <a:ext cx="7090154"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4597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9584" y="252000"/>
            <a:ext cx="6082416"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868" y="1620000"/>
            <a:ext cx="5110669"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87572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2000" cy="6606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612956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44122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5" y="3646672"/>
            <a:ext cx="1107885" cy="216000"/>
          </a:xfrm>
          <a:prstGeom prst="rect">
            <a:avLst/>
          </a:prstGeom>
        </p:spPr>
      </p:pic>
      <p:sp>
        <p:nvSpPr>
          <p:cNvPr id="5" name="Cover Image Placeholder"/>
          <p:cNvSpPr>
            <a:spLocks noGrp="1"/>
          </p:cNvSpPr>
          <p:nvPr>
            <p:ph type="pic" sz="quarter" idx="12" hasCustomPrompt="1"/>
          </p:nvPr>
        </p:nvSpPr>
        <p:spPr>
          <a:xfrm>
            <a:off x="1" y="0"/>
            <a:ext cx="12192000" cy="3430006"/>
          </a:xfrm>
          <a:noFill/>
        </p:spPr>
        <p:txBody>
          <a:bodyPr tIns="504000"/>
          <a:lstStyle>
            <a:lvl1pPr algn="ctr">
              <a:defRPr sz="1600">
                <a:solidFill>
                  <a:schemeClr val="tx1"/>
                </a:solidFill>
              </a:defRPr>
            </a:lvl1pPr>
          </a:lstStyle>
          <a:p>
            <a:r>
              <a:rPr lang="en-US" dirty="0"/>
              <a:t>Click to insert illustration scene art</a:t>
            </a:r>
          </a:p>
        </p:txBody>
      </p:sp>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gray">
          <a:xfrm>
            <a:off x="287925" y="5130490"/>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 </a:t>
            </a:r>
            <a:br>
              <a:rPr lang="en-US" dirty="0"/>
            </a:br>
            <a:r>
              <a:rPr lang="en-US" dirty="0"/>
              <a:t>Month 00, 2017 </a:t>
            </a:r>
          </a:p>
        </p:txBody>
      </p:sp>
      <p:sp>
        <p:nvSpPr>
          <p:cNvPr id="20" name="Presentation Title"/>
          <p:cNvSpPr>
            <a:spLocks noGrp="1"/>
          </p:cNvSpPr>
          <p:nvPr userDrawn="1">
            <p:ph type="body" sz="quarter" idx="14" hasCustomPrompt="1"/>
          </p:nvPr>
        </p:nvSpPr>
        <p:spPr>
          <a:xfrm>
            <a:off x="287925" y="4024430"/>
            <a:ext cx="10896336" cy="997196"/>
          </a:xfrm>
        </p:spPr>
        <p:txBody>
          <a:bodyPr wrap="square">
            <a:spAutoFit/>
          </a:bodyPr>
          <a:lstStyle>
            <a:lvl1pPr>
              <a:lnSpc>
                <a:spcPct val="90000"/>
              </a:lnSpc>
              <a:spcBef>
                <a:spcPts val="0"/>
              </a:spcBef>
              <a:defRPr sz="3599"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418701789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0820" y="1601628"/>
            <a:ext cx="5326613" cy="4230000"/>
          </a:xfrm>
          <a:solidFill>
            <a:schemeClr val="tx2">
              <a:alpha val="70000"/>
            </a:schemeClr>
          </a:solid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3869"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42246599"/>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869" y="1620000"/>
            <a:ext cx="11182288"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5318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158" y="1142736"/>
            <a:ext cx="11792689" cy="220929"/>
          </a:xfrm>
          <a:prstGeom prst="rect">
            <a:avLst/>
          </a:prstGeom>
          <a:solidFill>
            <a:schemeClr val="bg1"/>
          </a:solidFill>
          <a:ln w="6350" algn="ctr">
            <a:noFill/>
            <a:miter lim="800000"/>
            <a:headEnd/>
            <a:tailEnd/>
          </a:ln>
        </p:spPr>
        <p:txBody>
          <a:bodyPr lIns="89956" tIns="71964" rIns="89956" bIns="71964"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861835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81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9" y="2905487"/>
            <a:ext cx="5326613"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9" y="1467009"/>
            <a:ext cx="5326613" cy="923116"/>
          </a:xfrm>
        </p:spPr>
        <p:txBody>
          <a:bodyPr anchor="t" anchorCtr="0">
            <a:noAutofit/>
          </a:bodyPr>
          <a:lstStyle>
            <a:lvl1pPr>
              <a:defRPr sz="5498">
                <a:solidFill>
                  <a:schemeClr val="accent1"/>
                </a:solidFill>
                <a:latin typeface="+mj-lt"/>
              </a:defRPr>
            </a:lvl1pPr>
          </a:lstStyle>
          <a:p>
            <a:r>
              <a:rPr lang="en-US" dirty="0"/>
              <a:t>Thank you.</a:t>
            </a:r>
            <a:endParaRPr lang="de-DE"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869" y="5994000"/>
            <a:ext cx="1578051" cy="36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869" y="504000"/>
            <a:ext cx="1107885" cy="216000"/>
          </a:xfrm>
          <a:prstGeom prst="rect">
            <a:avLst/>
          </a:prstGeom>
        </p:spPr>
      </p:pic>
    </p:spTree>
    <p:extLst>
      <p:ext uri="{BB962C8B-B14F-4D97-AF65-F5344CB8AC3E}">
        <p14:creationId xmlns:p14="http://schemas.microsoft.com/office/powerpoint/2010/main" val="329356059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868" y="1620000"/>
            <a:ext cx="11182288"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3869" y="719834"/>
            <a:ext cx="953819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2017 SAP SE or an SAP affiliate company. All rights reserved.</a:t>
            </a:r>
          </a:p>
        </p:txBody>
      </p:sp>
      <p:grpSp>
        <p:nvGrpSpPr>
          <p:cNvPr id="16" name="Group 15"/>
          <p:cNvGrpSpPr/>
          <p:nvPr userDrawn="1"/>
        </p:nvGrpSpPr>
        <p:grpSpPr>
          <a:xfrm>
            <a:off x="0" y="0"/>
            <a:ext cx="12193625" cy="251942"/>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311872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3869" y="1620000"/>
            <a:ext cx="11182288"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5" name="TextBox 4"/>
          <p:cNvSpPr txBox="1"/>
          <p:nvPr userDrawn="1"/>
        </p:nvSpPr>
        <p:spPr bwMode="gray">
          <a:xfrm>
            <a:off x="503869" y="719834"/>
            <a:ext cx="11182288"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399" b="0" noProof="0" dirty="0"/>
              <a:t>© </a:t>
            </a:r>
            <a:r>
              <a:rPr lang="de-DE" sz="2399" b="0" noProof="0" dirty="0"/>
              <a:t>2017 SAP SE oder ein SAP-Konzernunternehmen. Alle Rechte vorbehalten.</a:t>
            </a:r>
          </a:p>
        </p:txBody>
      </p:sp>
      <p:grpSp>
        <p:nvGrpSpPr>
          <p:cNvPr id="16" name="Group 15"/>
          <p:cNvGrpSpPr/>
          <p:nvPr userDrawn="1"/>
        </p:nvGrpSpPr>
        <p:grpSpPr>
          <a:xfrm>
            <a:off x="0" y="0"/>
            <a:ext cx="12193625" cy="251942"/>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53596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6" y="3646672"/>
            <a:ext cx="1107885" cy="216000"/>
          </a:xfrm>
          <a:prstGeom prst="rect">
            <a:avLst/>
          </a:prstGeom>
        </p:spPr>
      </p:pic>
      <p:sp>
        <p:nvSpPr>
          <p:cNvPr id="5" name="Cover Image Placeholder"/>
          <p:cNvSpPr>
            <a:spLocks noGrp="1"/>
          </p:cNvSpPr>
          <p:nvPr>
            <p:ph type="pic" sz="quarter" idx="12" hasCustomPrompt="1"/>
          </p:nvPr>
        </p:nvSpPr>
        <p:spPr>
          <a:xfrm>
            <a:off x="1" y="0"/>
            <a:ext cx="12192000" cy="3430007"/>
          </a:xfrm>
          <a:solidFill>
            <a:schemeClr val="tx2">
              <a:alpha val="70000"/>
            </a:schemeClr>
          </a:solidFill>
        </p:spPr>
        <p:txBody>
          <a:bodyPr tIns="504000"/>
          <a:lstStyle>
            <a:lvl1pPr algn="ctr">
              <a:defRPr sz="1200">
                <a:solidFill>
                  <a:schemeClr val="tx1"/>
                </a:solidFill>
              </a:defRPr>
            </a:lvl1pPr>
          </a:lstStyle>
          <a:p>
            <a:r>
              <a:rPr lang="en-US" dirty="0"/>
              <a:t>Click to insert title image</a:t>
            </a:r>
          </a:p>
        </p:txBody>
      </p:sp>
      <p:grpSp>
        <p:nvGrpSpPr>
          <p:cNvPr id="2" name="Group 1"/>
          <p:cNvGrpSpPr/>
          <p:nvPr userDrawn="1"/>
        </p:nvGrpSpPr>
        <p:grpSpPr>
          <a:xfrm>
            <a:off x="9168789" y="0"/>
            <a:ext cx="3023215" cy="3430007"/>
            <a:chOff x="9171173" y="0"/>
            <a:chExt cx="3024002" cy="3430006"/>
          </a:xfrm>
        </p:grpSpPr>
        <p:sp>
          <p:nvSpPr>
            <p:cNvPr id="17" name="Rectangle 16"/>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3" name="Classification"/>
          <p:cNvSpPr txBox="1"/>
          <p:nvPr userDrawn="1"/>
        </p:nvSpPr>
        <p:spPr>
          <a:xfrm>
            <a:off x="287925" y="5769669"/>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675" b="0" dirty="0"/>
              <a:t>CUSTOMER</a:t>
            </a:r>
          </a:p>
        </p:txBody>
      </p:sp>
      <p:sp>
        <p:nvSpPr>
          <p:cNvPr id="19" name="Speaker"/>
          <p:cNvSpPr>
            <a:spLocks noGrp="1"/>
          </p:cNvSpPr>
          <p:nvPr userDrawn="1">
            <p:ph type="subTitle" idx="1" hasCustomPrompt="1"/>
          </p:nvPr>
        </p:nvSpPr>
        <p:spPr bwMode="gray">
          <a:xfrm>
            <a:off x="287929" y="5130492"/>
            <a:ext cx="10897961"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05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 </a:t>
            </a:r>
            <a:br>
              <a:rPr lang="en-US" dirty="0"/>
            </a:br>
            <a:r>
              <a:rPr lang="en-US" dirty="0"/>
              <a:t>Month 00, 2017 </a:t>
            </a:r>
          </a:p>
        </p:txBody>
      </p:sp>
      <p:sp>
        <p:nvSpPr>
          <p:cNvPr id="20" name="Presentation Title"/>
          <p:cNvSpPr>
            <a:spLocks noGrp="1"/>
          </p:cNvSpPr>
          <p:nvPr userDrawn="1">
            <p:ph type="body" sz="quarter" idx="14" hasCustomPrompt="1"/>
          </p:nvPr>
        </p:nvSpPr>
        <p:spPr>
          <a:xfrm>
            <a:off x="287925" y="4024432"/>
            <a:ext cx="10896336" cy="747641"/>
          </a:xfrm>
        </p:spPr>
        <p:txBody>
          <a:bodyPr wrap="square">
            <a:spAutoFit/>
          </a:bodyPr>
          <a:lstStyle>
            <a:lvl1pPr>
              <a:lnSpc>
                <a:spcPct val="90000"/>
              </a:lnSpc>
              <a:spcBef>
                <a:spcPts val="0"/>
              </a:spcBef>
              <a:defRPr sz="2699"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191447946"/>
      </p:ext>
    </p:extLst>
  </p:cSld>
  <p:clrMapOvr>
    <a:masterClrMapping/>
  </p:clrMapOvr>
  <p:transition spd="med"/>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6" y="3646672"/>
            <a:ext cx="1107885" cy="216000"/>
          </a:xfrm>
          <a:prstGeom prst="rect">
            <a:avLst/>
          </a:prstGeom>
        </p:spPr>
      </p:pic>
      <p:sp>
        <p:nvSpPr>
          <p:cNvPr id="5" name="Cover Image Placeholder"/>
          <p:cNvSpPr>
            <a:spLocks noGrp="1"/>
          </p:cNvSpPr>
          <p:nvPr>
            <p:ph type="pic" sz="quarter" idx="12" hasCustomPrompt="1"/>
          </p:nvPr>
        </p:nvSpPr>
        <p:spPr>
          <a:xfrm>
            <a:off x="1" y="0"/>
            <a:ext cx="12192000" cy="3430007"/>
          </a:xfrm>
          <a:noFill/>
        </p:spPr>
        <p:txBody>
          <a:bodyPr tIns="504000"/>
          <a:lstStyle>
            <a:lvl1pPr algn="ctr">
              <a:defRPr sz="1200">
                <a:solidFill>
                  <a:schemeClr val="tx1"/>
                </a:solidFill>
              </a:defRPr>
            </a:lvl1pPr>
          </a:lstStyle>
          <a:p>
            <a:r>
              <a:rPr lang="en-US" dirty="0"/>
              <a:t>Click to insert illustration scene art</a:t>
            </a:r>
          </a:p>
        </p:txBody>
      </p:sp>
      <p:sp>
        <p:nvSpPr>
          <p:cNvPr id="13" name="Classification"/>
          <p:cNvSpPr txBox="1"/>
          <p:nvPr userDrawn="1"/>
        </p:nvSpPr>
        <p:spPr>
          <a:xfrm>
            <a:off x="287925" y="5769669"/>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675" b="0" dirty="0"/>
              <a:t>CUSTOMER</a:t>
            </a:r>
          </a:p>
        </p:txBody>
      </p:sp>
      <p:sp>
        <p:nvSpPr>
          <p:cNvPr id="19" name="Speaker"/>
          <p:cNvSpPr>
            <a:spLocks noGrp="1"/>
          </p:cNvSpPr>
          <p:nvPr userDrawn="1">
            <p:ph type="subTitle" idx="1" hasCustomPrompt="1"/>
          </p:nvPr>
        </p:nvSpPr>
        <p:spPr bwMode="gray">
          <a:xfrm>
            <a:off x="287929" y="5130492"/>
            <a:ext cx="10897961"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05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 </a:t>
            </a:r>
            <a:br>
              <a:rPr lang="en-US" dirty="0"/>
            </a:br>
            <a:r>
              <a:rPr lang="en-US" dirty="0"/>
              <a:t>Month 00, 2017 </a:t>
            </a:r>
          </a:p>
        </p:txBody>
      </p:sp>
      <p:sp>
        <p:nvSpPr>
          <p:cNvPr id="20" name="Presentation Title"/>
          <p:cNvSpPr>
            <a:spLocks noGrp="1"/>
          </p:cNvSpPr>
          <p:nvPr userDrawn="1">
            <p:ph type="body" sz="quarter" idx="14" hasCustomPrompt="1"/>
          </p:nvPr>
        </p:nvSpPr>
        <p:spPr>
          <a:xfrm>
            <a:off x="287925" y="4024432"/>
            <a:ext cx="10896336" cy="747641"/>
          </a:xfrm>
        </p:spPr>
        <p:txBody>
          <a:bodyPr wrap="square">
            <a:spAutoFit/>
          </a:bodyPr>
          <a:lstStyle>
            <a:lvl1pPr>
              <a:lnSpc>
                <a:spcPct val="90000"/>
              </a:lnSpc>
              <a:spcBef>
                <a:spcPts val="0"/>
              </a:spcBef>
              <a:defRPr sz="2699"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3546659677"/>
      </p:ext>
    </p:extLst>
  </p:cSld>
  <p:clrMapOvr>
    <a:masterClrMapping/>
  </p:clrMapOvr>
  <p:transition spd="med"/>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4" name="Classification"/>
          <p:cNvSpPr txBox="1"/>
          <p:nvPr userDrawn="1"/>
        </p:nvSpPr>
        <p:spPr>
          <a:xfrm>
            <a:off x="287925" y="5093866"/>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675" b="0" dirty="0"/>
              <a:t>CUSTOMER</a:t>
            </a:r>
          </a:p>
        </p:txBody>
      </p:sp>
      <p:sp>
        <p:nvSpPr>
          <p:cNvPr id="6" name="Speaker"/>
          <p:cNvSpPr>
            <a:spLocks noGrp="1"/>
          </p:cNvSpPr>
          <p:nvPr userDrawn="1">
            <p:ph type="subTitle" idx="1" hasCustomPrompt="1"/>
          </p:nvPr>
        </p:nvSpPr>
        <p:spPr bwMode="gray">
          <a:xfrm>
            <a:off x="287926" y="4268506"/>
            <a:ext cx="8592933"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05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a:t>
            </a:r>
          </a:p>
          <a:p>
            <a:pPr marL="0" marR="0" lvl="0" indent="0" algn="l" defTabSz="81620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7926" y="2706318"/>
            <a:ext cx="8592933" cy="997196"/>
          </a:xfrm>
        </p:spPr>
        <p:txBody>
          <a:bodyPr wrap="square">
            <a:noAutofit/>
          </a:bodyPr>
          <a:lstStyle>
            <a:lvl1pPr>
              <a:lnSpc>
                <a:spcPct val="90000"/>
              </a:lnSpc>
              <a:spcBef>
                <a:spcPts val="0"/>
              </a:spcBef>
              <a:defRPr sz="2699" b="1" baseline="0"/>
            </a:lvl1pPr>
          </a:lstStyle>
          <a:p>
            <a:pPr lvl="0"/>
            <a:r>
              <a:rPr lang="en-US" dirty="0"/>
              <a:t>Title Goes Here </a:t>
            </a:r>
            <a:br>
              <a:rPr lang="en-US" dirty="0"/>
            </a:br>
            <a:r>
              <a:rPr lang="en-US" dirty="0"/>
              <a:t>and Here and Here.</a:t>
            </a:r>
          </a:p>
        </p:txBody>
      </p:sp>
      <p:grpSp>
        <p:nvGrpSpPr>
          <p:cNvPr id="2" name="Group 1"/>
          <p:cNvGrpSpPr/>
          <p:nvPr userDrawn="1"/>
        </p:nvGrpSpPr>
        <p:grpSpPr>
          <a:xfrm>
            <a:off x="9168789" y="0"/>
            <a:ext cx="3023215"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6" y="1880235"/>
            <a:ext cx="1107885" cy="216000"/>
          </a:xfrm>
          <a:prstGeom prst="rect">
            <a:avLst/>
          </a:prstGeom>
        </p:spPr>
      </p:pic>
    </p:spTree>
    <p:extLst>
      <p:ext uri="{BB962C8B-B14F-4D97-AF65-F5344CB8AC3E}">
        <p14:creationId xmlns:p14="http://schemas.microsoft.com/office/powerpoint/2010/main" val="3115397702"/>
      </p:ext>
    </p:extLst>
  </p:cSld>
  <p:clrMapOvr>
    <a:masterClrMapping/>
  </p:clrMapOvr>
  <p:transition spd="med"/>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gray">
          <a:xfrm>
            <a:off x="287926" y="4268504"/>
            <a:ext cx="8592933"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2017 </a:t>
            </a:r>
          </a:p>
        </p:txBody>
      </p:sp>
      <p:sp>
        <p:nvSpPr>
          <p:cNvPr id="10" name="Presentation Title"/>
          <p:cNvSpPr>
            <a:spLocks noGrp="1"/>
          </p:cNvSpPr>
          <p:nvPr>
            <p:ph type="body" sz="quarter" idx="14" hasCustomPrompt="1"/>
          </p:nvPr>
        </p:nvSpPr>
        <p:spPr>
          <a:xfrm>
            <a:off x="287926" y="2706317"/>
            <a:ext cx="8592933" cy="997196"/>
          </a:xfrm>
        </p:spPr>
        <p:txBody>
          <a:bodyPr wrap="square">
            <a:noAutofit/>
          </a:bodyPr>
          <a:lstStyle>
            <a:lvl1pPr>
              <a:lnSpc>
                <a:spcPct val="90000"/>
              </a:lnSpc>
              <a:spcBef>
                <a:spcPts val="0"/>
              </a:spcBef>
              <a:defRPr sz="3599" b="1" baseline="0"/>
            </a:lvl1pPr>
          </a:lstStyle>
          <a:p>
            <a:pPr lvl="0"/>
            <a:r>
              <a:rPr lang="en-US" dirty="0"/>
              <a:t>Title Goes Here </a:t>
            </a:r>
            <a:br>
              <a:rPr lang="en-US" dirty="0"/>
            </a:br>
            <a:r>
              <a:rPr lang="en-US" dirty="0"/>
              <a:t>and Here and Here.</a:t>
            </a:r>
          </a:p>
        </p:txBody>
      </p:sp>
      <p:grpSp>
        <p:nvGrpSpPr>
          <p:cNvPr id="2" name="Group 1"/>
          <p:cNvGrpSpPr/>
          <p:nvPr userDrawn="1"/>
        </p:nvGrpSpPr>
        <p:grpSpPr>
          <a:xfrm>
            <a:off x="9168785" y="0"/>
            <a:ext cx="3023215"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5" y="1880235"/>
            <a:ext cx="1107885" cy="216000"/>
          </a:xfrm>
          <a:prstGeom prst="rect">
            <a:avLst/>
          </a:prstGeom>
        </p:spPr>
      </p:pic>
    </p:spTree>
    <p:extLst>
      <p:ext uri="{BB962C8B-B14F-4D97-AF65-F5344CB8AC3E}">
        <p14:creationId xmlns:p14="http://schemas.microsoft.com/office/powerpoint/2010/main" val="2620943257"/>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24" name="Classification"/>
          <p:cNvSpPr txBox="1"/>
          <p:nvPr userDrawn="1"/>
        </p:nvSpPr>
        <p:spPr>
          <a:xfrm>
            <a:off x="287925" y="5093866"/>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675" b="0" dirty="0"/>
              <a:t>CUSTOMER</a:t>
            </a:r>
          </a:p>
        </p:txBody>
      </p:sp>
      <p:sp>
        <p:nvSpPr>
          <p:cNvPr id="6" name="Speaker"/>
          <p:cNvSpPr>
            <a:spLocks noGrp="1"/>
          </p:cNvSpPr>
          <p:nvPr userDrawn="1">
            <p:ph type="subTitle" idx="1" hasCustomPrompt="1"/>
          </p:nvPr>
        </p:nvSpPr>
        <p:spPr bwMode="gray">
          <a:xfrm>
            <a:off x="287927" y="4268506"/>
            <a:ext cx="6371771" cy="430887"/>
          </a:xfrm>
        </p:spPr>
        <p:txBody>
          <a:bodyPr wrap="square" anchor="t" anchorCtr="0">
            <a:noAutofit/>
          </a:bodyPr>
          <a:lstStyle>
            <a:lvl1pPr marL="0" marR="0" indent="0" algn="l" defTabSz="816201" rtl="0" eaLnBrk="1" fontAlgn="auto" latinLnBrk="0" hangingPunct="1">
              <a:lnSpc>
                <a:spcPct val="100000"/>
              </a:lnSpc>
              <a:spcBef>
                <a:spcPts val="0"/>
              </a:spcBef>
              <a:spcAft>
                <a:spcPts val="0"/>
              </a:spcAft>
              <a:buClr>
                <a:schemeClr val="accent1"/>
              </a:buClr>
              <a:buSzPct val="80000"/>
              <a:buFontTx/>
              <a:buNone/>
              <a:tabLst/>
              <a:defRPr sz="1050" b="0" baseline="0">
                <a:solidFill>
                  <a:schemeClr val="tx1"/>
                </a:solidFill>
              </a:defRPr>
            </a:lvl1pPr>
            <a:lvl2pPr marL="408100" indent="0" algn="ctr">
              <a:buNone/>
              <a:defRPr>
                <a:solidFill>
                  <a:schemeClr val="tx1">
                    <a:tint val="75000"/>
                  </a:schemeClr>
                </a:solidFill>
              </a:defRPr>
            </a:lvl2pPr>
            <a:lvl3pPr marL="816201" indent="0" algn="ctr">
              <a:buNone/>
              <a:defRPr>
                <a:solidFill>
                  <a:schemeClr val="tx1">
                    <a:tint val="75000"/>
                  </a:schemeClr>
                </a:solidFill>
              </a:defRPr>
            </a:lvl3pPr>
            <a:lvl4pPr marL="1224301" indent="0" algn="ctr">
              <a:buNone/>
              <a:defRPr>
                <a:solidFill>
                  <a:schemeClr val="tx1">
                    <a:tint val="75000"/>
                  </a:schemeClr>
                </a:solidFill>
              </a:defRPr>
            </a:lvl4pPr>
            <a:lvl5pPr marL="1632402" indent="0" algn="ctr">
              <a:buNone/>
              <a:defRPr>
                <a:solidFill>
                  <a:schemeClr val="tx1">
                    <a:tint val="75000"/>
                  </a:schemeClr>
                </a:solidFill>
              </a:defRPr>
            </a:lvl5pPr>
            <a:lvl6pPr marL="2040503" indent="0" algn="ctr">
              <a:buNone/>
              <a:defRPr>
                <a:solidFill>
                  <a:schemeClr val="tx1">
                    <a:tint val="75000"/>
                  </a:schemeClr>
                </a:solidFill>
              </a:defRPr>
            </a:lvl6pPr>
            <a:lvl7pPr marL="2448603" indent="0" algn="ctr">
              <a:buNone/>
              <a:defRPr>
                <a:solidFill>
                  <a:schemeClr val="tx1">
                    <a:tint val="75000"/>
                  </a:schemeClr>
                </a:solidFill>
              </a:defRPr>
            </a:lvl7pPr>
            <a:lvl8pPr marL="2856704" indent="0" algn="ctr">
              <a:buNone/>
              <a:defRPr>
                <a:solidFill>
                  <a:schemeClr val="tx1">
                    <a:tint val="75000"/>
                  </a:schemeClr>
                </a:solidFill>
              </a:defRPr>
            </a:lvl8pPr>
            <a:lvl9pPr marL="3264804" indent="0" algn="ctr">
              <a:buNone/>
              <a:defRPr>
                <a:solidFill>
                  <a:schemeClr val="tx1">
                    <a:tint val="75000"/>
                  </a:schemeClr>
                </a:solidFill>
              </a:defRPr>
            </a:lvl9pPr>
          </a:lstStyle>
          <a:p>
            <a:r>
              <a:rPr lang="en-US" dirty="0"/>
              <a:t>Speaker’s Name, SAP </a:t>
            </a:r>
            <a:br>
              <a:rPr lang="en-US" dirty="0"/>
            </a:br>
            <a:r>
              <a:rPr lang="en-US" dirty="0"/>
              <a:t>Month 00, 2017 </a:t>
            </a:r>
          </a:p>
        </p:txBody>
      </p:sp>
      <p:sp>
        <p:nvSpPr>
          <p:cNvPr id="10" name="Presentation Title"/>
          <p:cNvSpPr>
            <a:spLocks noGrp="1"/>
          </p:cNvSpPr>
          <p:nvPr>
            <p:ph type="body" sz="quarter" idx="14" hasCustomPrompt="1"/>
          </p:nvPr>
        </p:nvSpPr>
        <p:spPr>
          <a:xfrm>
            <a:off x="287927" y="2706318"/>
            <a:ext cx="6371771" cy="997196"/>
          </a:xfrm>
        </p:spPr>
        <p:txBody>
          <a:bodyPr wrap="square">
            <a:noAutofit/>
          </a:bodyPr>
          <a:lstStyle>
            <a:lvl1pPr>
              <a:lnSpc>
                <a:spcPct val="90000"/>
              </a:lnSpc>
              <a:spcBef>
                <a:spcPts val="0"/>
              </a:spcBef>
              <a:defRPr sz="2699" b="1" baseline="0"/>
            </a:lvl1pPr>
          </a:lstStyle>
          <a:p>
            <a:pPr lvl="0"/>
            <a:r>
              <a:rPr lang="en-US" dirty="0"/>
              <a:t>Title Goes Here </a:t>
            </a:r>
            <a:br>
              <a:rPr lang="en-US" dirty="0"/>
            </a:br>
            <a:r>
              <a:rPr lang="en-US" dirty="0"/>
              <a:t>and Here and Here.</a:t>
            </a:r>
          </a:p>
        </p:txBody>
      </p:sp>
      <p:sp>
        <p:nvSpPr>
          <p:cNvPr id="7" name="Picture Placeholder 6"/>
          <p:cNvSpPr>
            <a:spLocks noGrp="1"/>
          </p:cNvSpPr>
          <p:nvPr>
            <p:ph type="pic" sz="quarter" idx="16"/>
          </p:nvPr>
        </p:nvSpPr>
        <p:spPr>
          <a:xfrm>
            <a:off x="6953047" y="963000"/>
            <a:ext cx="4930716" cy="4932000"/>
          </a:xfrm>
        </p:spPr>
        <p:txBody>
          <a:bodyPr/>
          <a:lstStyle/>
          <a:p>
            <a:endParaRPr lang="de-D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6" y="1880235"/>
            <a:ext cx="1107885" cy="216000"/>
          </a:xfrm>
          <a:prstGeom prst="rect">
            <a:avLst/>
          </a:prstGeom>
        </p:spPr>
      </p:pic>
    </p:spTree>
    <p:extLst>
      <p:ext uri="{BB962C8B-B14F-4D97-AF65-F5344CB8AC3E}">
        <p14:creationId xmlns:p14="http://schemas.microsoft.com/office/powerpoint/2010/main" val="3793005805"/>
      </p:ext>
    </p:extLst>
  </p:cSld>
  <p:clrMapOvr>
    <a:masterClrMapping/>
  </p:clrMapOvr>
  <p:transition spd="med"/>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230000"/>
          </a:xfrm>
        </p:spPr>
        <p:txBody>
          <a:bodyPr>
            <a:noAutofit/>
          </a:bodyPr>
          <a:lstStyle>
            <a:lvl1pPr marL="0" marR="0" indent="0" algn="l" defTabSz="816201" rtl="0" eaLnBrk="1" fontAlgn="auto" latinLnBrk="0" hangingPunct="1">
              <a:lnSpc>
                <a:spcPct val="100000"/>
              </a:lnSpc>
              <a:spcBef>
                <a:spcPts val="2249"/>
              </a:spcBef>
              <a:spcAft>
                <a:spcPts val="0"/>
              </a:spcAft>
              <a:buClr>
                <a:schemeClr val="accent1"/>
              </a:buClr>
              <a:buSzPct val="80000"/>
              <a:buFontTx/>
              <a:buNone/>
              <a:tabLst/>
              <a:defRPr sz="1500" b="0"/>
            </a:lvl1pPr>
            <a:lvl2pPr marL="134937" marR="0" indent="-134937" algn="l" defTabSz="816201" rtl="0" eaLnBrk="1" fontAlgn="auto" latinLnBrk="0" hangingPunct="1">
              <a:lnSpc>
                <a:spcPct val="100000"/>
              </a:lnSpc>
              <a:spcBef>
                <a:spcPts val="450"/>
              </a:spcBef>
              <a:spcAft>
                <a:spcPts val="0"/>
              </a:spcAft>
              <a:buClr>
                <a:schemeClr val="accent1"/>
              </a:buClr>
              <a:buSzPct val="100000"/>
              <a:buFont typeface="Wingdings" panose="05000000000000000000" pitchFamily="2" charset="2"/>
              <a:buChar char="§"/>
              <a:tabLst/>
              <a:defRPr sz="1350"/>
            </a:lvl2pPr>
            <a:lvl3pPr marL="269874" marR="0" indent="-134478" algn="l" defTabSz="816201" rtl="0" eaLnBrk="1" fontAlgn="auto" latinLnBrk="0" hangingPunct="1">
              <a:lnSpc>
                <a:spcPct val="100000"/>
              </a:lnSpc>
              <a:spcBef>
                <a:spcPts val="300"/>
              </a:spcBef>
              <a:spcAft>
                <a:spcPts val="0"/>
              </a:spcAft>
              <a:buClr>
                <a:schemeClr val="tx1"/>
              </a:buClr>
              <a:buSzPct val="100000"/>
              <a:buFont typeface="Arial" pitchFamily="34" charset="0"/>
              <a:buChar char="–"/>
              <a:tabLst/>
              <a:defRPr sz="1350" baseline="0"/>
            </a:lvl3pPr>
            <a:lvl4pPr marL="404811" marR="0" indent="-134937" algn="l" defTabSz="816201" rtl="0" eaLnBrk="1" fontAlgn="auto" latinLnBrk="0" hangingPunct="1">
              <a:lnSpc>
                <a:spcPct val="100000"/>
              </a:lnSpc>
              <a:spcBef>
                <a:spcPts val="187"/>
              </a:spcBef>
              <a:spcAft>
                <a:spcPts val="0"/>
              </a:spcAft>
              <a:buClr>
                <a:schemeClr val="tx1"/>
              </a:buClr>
              <a:buSzPct val="100000"/>
              <a:buFont typeface="Courier New" pitchFamily="49" charset="0"/>
              <a:buChar char="o"/>
              <a:tabLst/>
              <a:defRPr sz="12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68803975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869" y="3090447"/>
            <a:ext cx="11182288" cy="677108"/>
          </a:xfrm>
        </p:spPr>
        <p:txBody>
          <a:bodyPr anchor="ctr" anchorCtr="0">
            <a:noAutofit/>
          </a:bodyPr>
          <a:lstStyle>
            <a:lvl1pPr>
              <a:defRPr sz="32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91786518"/>
      </p:ext>
    </p:extLst>
  </p:cSld>
  <p:clrMapOvr>
    <a:masterClrMapping/>
  </p:clrMapOvr>
  <p:transition spd="med"/>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2000" cy="3430800"/>
          </a:xfrm>
          <a:noFill/>
        </p:spPr>
        <p:txBody>
          <a:bodyPr tIns="324000"/>
          <a:lstStyle>
            <a:lvl1pPr marL="0" marR="0" indent="0" algn="ctr" defTabSz="816201" rtl="0" eaLnBrk="1" fontAlgn="auto" latinLnBrk="0" hangingPunct="1">
              <a:lnSpc>
                <a:spcPct val="100000"/>
              </a:lnSpc>
              <a:spcBef>
                <a:spcPts val="900"/>
              </a:spcBef>
              <a:spcAft>
                <a:spcPts val="0"/>
              </a:spcAft>
              <a:buClr>
                <a:schemeClr val="accent1"/>
              </a:buClr>
              <a:buSzPct val="80000"/>
              <a:buFontTx/>
              <a:buNone/>
              <a:tabLst/>
              <a:defRPr sz="1200">
                <a:solidFill>
                  <a:schemeClr val="tx1"/>
                </a:solidFill>
              </a:defRPr>
            </a:lvl1pPr>
          </a:lstStyle>
          <a:p>
            <a:r>
              <a:rPr lang="en-US" dirty="0"/>
              <a:t>Click to insert image or illustration scene art</a:t>
            </a:r>
          </a:p>
        </p:txBody>
      </p:sp>
      <p:sp>
        <p:nvSpPr>
          <p:cNvPr id="2" name="Divider text"/>
          <p:cNvSpPr>
            <a:spLocks noGrp="1"/>
          </p:cNvSpPr>
          <p:nvPr>
            <p:ph type="ctrTitle" hasCustomPrompt="1"/>
          </p:nvPr>
        </p:nvSpPr>
        <p:spPr bwMode="gray">
          <a:xfrm>
            <a:off x="503869" y="1375047"/>
            <a:ext cx="11182288" cy="677108"/>
          </a:xfrm>
        </p:spPr>
        <p:txBody>
          <a:bodyPr anchor="t" anchorCtr="0">
            <a:noAutofit/>
          </a:bodyPr>
          <a:lstStyle>
            <a:lvl1pPr>
              <a:defRPr sz="32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409318837"/>
      </p:ext>
    </p:extLst>
  </p:cSld>
  <p:clrMapOvr>
    <a:masterClrMapping/>
  </p:clrMapOvr>
  <p:transition spd="med"/>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6791024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71" y="1620000"/>
            <a:ext cx="11183564"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3" y="504003"/>
            <a:ext cx="11183564" cy="276999"/>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9063497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8"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0820"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3" y="504003"/>
            <a:ext cx="11183564" cy="276999"/>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0692589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3873" y="504003"/>
            <a:ext cx="11183564" cy="276999"/>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2526078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3" y="504003"/>
            <a:ext cx="11183564" cy="276999"/>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8" y="4770000"/>
            <a:ext cx="5326613" cy="1080000"/>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8" y="1620000"/>
            <a:ext cx="5326613"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0820" y="4770000"/>
            <a:ext cx="5326613" cy="1080000"/>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0820" y="1620000"/>
            <a:ext cx="5326613" cy="2631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09259423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3" y="504003"/>
            <a:ext cx="11183564" cy="276999"/>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70" y="4354924"/>
            <a:ext cx="3390317" cy="1495079"/>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70" y="1620000"/>
            <a:ext cx="3390317"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7116" y="4354924"/>
            <a:ext cx="3390317" cy="1495079"/>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7116" y="1620000"/>
            <a:ext cx="3390317"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0494" y="4354924"/>
            <a:ext cx="3390317" cy="1495079"/>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0494" y="1620000"/>
            <a:ext cx="3390317" cy="2232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2749865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gray">
          <a:xfrm>
            <a:off x="287926" y="4268504"/>
            <a:ext cx="637177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 </a:t>
            </a:r>
            <a:br>
              <a:rPr lang="en-US" dirty="0"/>
            </a:br>
            <a:r>
              <a:rPr lang="en-US" dirty="0"/>
              <a:t>Month 00, 2017 </a:t>
            </a:r>
          </a:p>
        </p:txBody>
      </p:sp>
      <p:sp>
        <p:nvSpPr>
          <p:cNvPr id="10" name="Presentation Title"/>
          <p:cNvSpPr>
            <a:spLocks noGrp="1"/>
          </p:cNvSpPr>
          <p:nvPr>
            <p:ph type="body" sz="quarter" idx="14" hasCustomPrompt="1"/>
          </p:nvPr>
        </p:nvSpPr>
        <p:spPr>
          <a:xfrm>
            <a:off x="287926" y="2706317"/>
            <a:ext cx="6371771" cy="997196"/>
          </a:xfrm>
        </p:spPr>
        <p:txBody>
          <a:bodyPr wrap="square">
            <a:noAutofit/>
          </a:bodyPr>
          <a:lstStyle>
            <a:lvl1pPr>
              <a:lnSpc>
                <a:spcPct val="90000"/>
              </a:lnSpc>
              <a:spcBef>
                <a:spcPts val="0"/>
              </a:spcBef>
              <a:defRPr sz="3599" b="1" baseline="0"/>
            </a:lvl1pPr>
          </a:lstStyle>
          <a:p>
            <a:pPr lvl="0"/>
            <a:r>
              <a:rPr lang="en-US" dirty="0"/>
              <a:t>Title Goes Here </a:t>
            </a:r>
            <a:br>
              <a:rPr lang="en-US" dirty="0"/>
            </a:br>
            <a:r>
              <a:rPr lang="en-US" dirty="0"/>
              <a:t>and Here and Here.</a:t>
            </a:r>
          </a:p>
        </p:txBody>
      </p:sp>
      <p:sp>
        <p:nvSpPr>
          <p:cNvPr id="7" name="Picture Placeholder 6"/>
          <p:cNvSpPr>
            <a:spLocks noGrp="1"/>
          </p:cNvSpPr>
          <p:nvPr>
            <p:ph type="pic" sz="quarter" idx="16"/>
          </p:nvPr>
        </p:nvSpPr>
        <p:spPr>
          <a:xfrm>
            <a:off x="6953044" y="963000"/>
            <a:ext cx="4930716" cy="4932000"/>
          </a:xfrm>
        </p:spPr>
        <p:txBody>
          <a:bodyPr/>
          <a:lstStyle/>
          <a:p>
            <a:endParaRPr lang="de-D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5" y="1880235"/>
            <a:ext cx="1107885" cy="216000"/>
          </a:xfrm>
          <a:prstGeom prst="rect">
            <a:avLst/>
          </a:prstGeom>
        </p:spPr>
      </p:pic>
    </p:spTree>
    <p:extLst>
      <p:ext uri="{BB962C8B-B14F-4D97-AF65-F5344CB8AC3E}">
        <p14:creationId xmlns:p14="http://schemas.microsoft.com/office/powerpoint/2010/main" val="3343589952"/>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873" y="504003"/>
            <a:ext cx="11183564" cy="276999"/>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3869" y="3878221"/>
            <a:ext cx="2414971" cy="1971780"/>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2463" y="3878222"/>
            <a:ext cx="2414971" cy="1971780"/>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3" y="1620000"/>
            <a:ext cx="2414971"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6733" y="3878222"/>
            <a:ext cx="2414971" cy="1971780"/>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3" y="1620000"/>
            <a:ext cx="2414971"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49599" y="3878222"/>
            <a:ext cx="2414971" cy="1971780"/>
          </a:xfrm>
        </p:spPr>
        <p:txBody>
          <a:bodyPr/>
          <a:lstStyle>
            <a:lvl1pPr>
              <a:spcBef>
                <a:spcPts val="450"/>
              </a:spcBef>
              <a:defRPr sz="1350"/>
            </a:lvl1pPr>
            <a:lvl2pPr>
              <a:defRPr sz="1200"/>
            </a:lvl2pPr>
            <a:lvl3pPr>
              <a:defRPr sz="105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solidFill>
            <a:schemeClr val="tx2">
              <a:alpha val="70000"/>
            </a:schemeClr>
          </a:solidFill>
        </p:spPr>
        <p:txBody>
          <a:bodyPr vert="horz" lIns="0" tIns="180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39780829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296862" indent="-296862">
              <a:lnSpc>
                <a:spcPct val="90000"/>
              </a:lnSpc>
              <a:spcBef>
                <a:spcPts val="450"/>
              </a:spcBef>
              <a:defRPr sz="4498" b="1">
                <a:solidFill>
                  <a:schemeClr val="tx1"/>
                </a:solidFill>
              </a:defRPr>
            </a:lvl1pPr>
            <a:lvl2pPr marL="296862" indent="0">
              <a:buNone/>
              <a:defRPr sz="9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78576928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5059" y="252000"/>
            <a:ext cx="4066941" cy="6606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871" y="1620000"/>
            <a:ext cx="709015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3873" y="504003"/>
            <a:ext cx="7090153" cy="276999"/>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1222843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09584" y="252000"/>
            <a:ext cx="6082416" cy="6606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868" y="1620000"/>
            <a:ext cx="5110669"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3870" y="504003"/>
            <a:ext cx="5110669" cy="276999"/>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6831815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2000" cy="6606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75193585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2000" cy="6858000"/>
          </a:xfrm>
          <a:solidFill>
            <a:schemeClr val="tx2">
              <a:alpha val="70000"/>
            </a:schemeClr>
          </a:solidFill>
        </p:spPr>
        <p:txBody>
          <a:bodyPr vert="horz" lIns="0" tIns="2448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3638179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0820" y="1601628"/>
            <a:ext cx="5326613" cy="4230000"/>
          </a:xfrm>
          <a:solidFill>
            <a:schemeClr val="tx2">
              <a:alpha val="70000"/>
            </a:schemeClr>
          </a:solid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3868" y="1620000"/>
            <a:ext cx="5326613"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3" y="504003"/>
            <a:ext cx="11183564" cy="276999"/>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898758481"/>
      </p:ext>
    </p:extLst>
  </p:cSld>
  <p:clrMapOvr>
    <a:masterClrMapping/>
  </p:clrMapOvr>
  <p:transition spd="med"/>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3869" y="1620000"/>
            <a:ext cx="11182288" cy="4230000"/>
          </a:xfrm>
          <a:solidFill>
            <a:schemeClr val="tx2">
              <a:alpha val="70000"/>
            </a:schemeClr>
          </a:solidFill>
        </p:spPr>
        <p:txBody>
          <a:bodyPr tIns="1368000"/>
          <a:lstStyle>
            <a:lvl1pPr algn="ctr">
              <a:defRPr sz="105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7375348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162" y="1142738"/>
            <a:ext cx="11792689" cy="220929"/>
          </a:xfrm>
          <a:prstGeom prst="rect">
            <a:avLst/>
          </a:prstGeom>
          <a:solidFill>
            <a:schemeClr val="bg1"/>
          </a:solidFill>
          <a:ln w="6350" algn="ctr">
            <a:noFill/>
            <a:miter lim="800000"/>
            <a:headEnd/>
            <a:tailEnd/>
          </a:ln>
        </p:spPr>
        <p:txBody>
          <a:bodyPr lIns="67467" tIns="53973" rIns="67467" bIns="53973" rtlCol="0" anchor="ctr"/>
          <a:lstStyle/>
          <a:p>
            <a:pPr marR="0" algn="ctr" defTabSz="685480" eaLnBrk="1" fontAlgn="base" latinLnBrk="0" hangingPunct="1">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57761778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1390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230000"/>
          </a:xfrm>
        </p:spPr>
        <p:txBody>
          <a:bodyPr>
            <a:no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4173890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8" y="2905488"/>
            <a:ext cx="5326613" cy="2501011"/>
          </a:xfrm>
        </p:spPr>
        <p:txBody>
          <a:bodyPr anchor="t" anchorCtr="0">
            <a:noAutofit/>
          </a:bodyPr>
          <a:lstStyle>
            <a:lvl1pPr>
              <a:spcBef>
                <a:spcPts val="0"/>
              </a:spcBef>
              <a:spcAft>
                <a:spcPts val="900"/>
              </a:spcAft>
              <a:defRPr sz="1200" b="0"/>
            </a:lvl1pPr>
            <a:lvl2pPr marL="0" indent="0">
              <a:spcBef>
                <a:spcPts val="0"/>
              </a:spcBef>
              <a:buNone/>
              <a:defRPr sz="12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8" y="1467010"/>
            <a:ext cx="5326613" cy="923116"/>
          </a:xfrm>
        </p:spPr>
        <p:txBody>
          <a:bodyPr anchor="t" anchorCtr="0">
            <a:noAutofit/>
          </a:bodyPr>
          <a:lstStyle>
            <a:lvl1pPr>
              <a:defRPr sz="4124">
                <a:solidFill>
                  <a:schemeClr val="accent1"/>
                </a:solidFill>
                <a:latin typeface="+mj-lt"/>
              </a:defRPr>
            </a:lvl1pPr>
          </a:lstStyle>
          <a:p>
            <a:r>
              <a:rPr lang="en-US" dirty="0"/>
              <a:t>Thank you.</a:t>
            </a:r>
            <a:endParaRPr lang="de-D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869" y="5994000"/>
            <a:ext cx="1578051" cy="36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870" y="504000"/>
            <a:ext cx="1107885" cy="216000"/>
          </a:xfrm>
          <a:prstGeom prst="rect">
            <a:avLst/>
          </a:prstGeom>
        </p:spPr>
      </p:pic>
    </p:spTree>
    <p:extLst>
      <p:ext uri="{BB962C8B-B14F-4D97-AF65-F5344CB8AC3E}">
        <p14:creationId xmlns:p14="http://schemas.microsoft.com/office/powerpoint/2010/main" val="778217402"/>
      </p:ext>
    </p:extLst>
  </p:cSld>
  <p:clrMapOvr>
    <a:masterClrMapping/>
  </p:clrMapOvr>
  <p:transition spd="med"/>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868" y="1620000"/>
            <a:ext cx="11182288" cy="2239074"/>
          </a:xfrm>
          <a:prstGeom prst="rect">
            <a:avLst/>
          </a:prstGeom>
          <a:noFill/>
        </p:spPr>
        <p:txBody>
          <a:bodyPr wrap="square" lIns="0" tIns="0" rIns="0" bIns="0" rtlCol="0">
            <a:spAutoFit/>
          </a:bodyPr>
          <a:lstStyle/>
          <a:p>
            <a:pPr>
              <a:spcBef>
                <a:spcPts val="900"/>
              </a:spcBef>
            </a:pPr>
            <a:r>
              <a:rPr lang="en-US" sz="825"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900"/>
              </a:spcBef>
            </a:pPr>
            <a:r>
              <a:rPr lang="en-US" sz="825"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825" kern="1200" dirty="0">
                <a:solidFill>
                  <a:schemeClr val="tx1"/>
                </a:solidFill>
                <a:latin typeface="Arial"/>
                <a:ea typeface="Arial Unicode MS" panose="020B0604020202020204" pitchFamily="34" charset="-128"/>
                <a:cs typeface="+mn-cs"/>
              </a:rPr>
            </a:br>
            <a:r>
              <a:rPr lang="en-US" sz="825"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900"/>
              </a:spcBef>
            </a:pPr>
            <a:r>
              <a:rPr lang="en-US" sz="825"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825" kern="1200" dirty="0">
                <a:solidFill>
                  <a:schemeClr val="tx1"/>
                </a:solidFill>
                <a:latin typeface="Arial"/>
                <a:ea typeface="Arial Unicode MS" panose="020B0604020202020204" pitchFamily="34" charset="-128"/>
                <a:cs typeface="+mn-cs"/>
              </a:rPr>
            </a:br>
            <a:r>
              <a:rPr lang="en-US" sz="825"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900"/>
              </a:spcBef>
            </a:pPr>
            <a:r>
              <a:rPr lang="en-US" sz="825"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825" kern="1200" dirty="0">
                <a:solidFill>
                  <a:schemeClr val="tx1"/>
                </a:solidFill>
                <a:latin typeface="Arial"/>
                <a:ea typeface="Arial Unicode MS" panose="020B0604020202020204" pitchFamily="34" charset="-128"/>
                <a:cs typeface="+mn-cs"/>
              </a:rPr>
            </a:br>
            <a:r>
              <a:rPr lang="en-US" sz="825"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900"/>
              </a:spcBef>
            </a:pPr>
            <a:r>
              <a:rPr lang="en-US" sz="825"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825" kern="1200" dirty="0">
                <a:solidFill>
                  <a:schemeClr val="tx1"/>
                </a:solidFill>
                <a:latin typeface="Arial"/>
                <a:ea typeface="Arial Unicode MS" panose="020B0604020202020204" pitchFamily="34" charset="-128"/>
                <a:cs typeface="+mn-cs"/>
              </a:rPr>
            </a:br>
            <a:r>
              <a:rPr lang="en-US" sz="825"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825" kern="1200" dirty="0">
                <a:solidFill>
                  <a:schemeClr val="tx1"/>
                </a:solidFill>
                <a:latin typeface="Arial"/>
                <a:ea typeface="Arial Unicode MS" panose="020B0604020202020204" pitchFamily="34" charset="-128"/>
                <a:cs typeface="+mn-cs"/>
              </a:rPr>
            </a:br>
            <a:r>
              <a:rPr lang="en-US" sz="825" kern="1200" dirty="0">
                <a:solidFill>
                  <a:schemeClr val="tx1"/>
                </a:solidFill>
                <a:latin typeface="Arial"/>
                <a:ea typeface="Arial Unicode MS" panose="020B0604020202020204" pitchFamily="34" charset="-128"/>
                <a:cs typeface="+mn-cs"/>
              </a:rPr>
              <a:t>See </a:t>
            </a:r>
            <a:r>
              <a:rPr lang="en-US" sz="825" kern="1200" dirty="0">
                <a:solidFill>
                  <a:schemeClr val="tx2"/>
                </a:solidFill>
                <a:latin typeface="Arial"/>
                <a:ea typeface="Arial Unicode MS" panose="020B0604020202020204" pitchFamily="34" charset="-128"/>
                <a:cs typeface="+mn-cs"/>
                <a:hlinkClick r:id="rId2"/>
              </a:rPr>
              <a:t>http://global.sap.com/corporate-en/legal/copyright/index.epx</a:t>
            </a:r>
            <a:r>
              <a:rPr lang="en-US" sz="825" kern="1200" dirty="0">
                <a:solidFill>
                  <a:schemeClr val="tx2"/>
                </a:solidFill>
                <a:latin typeface="Arial"/>
                <a:ea typeface="Arial Unicode MS" panose="020B0604020202020204" pitchFamily="34" charset="-128"/>
                <a:cs typeface="+mn-cs"/>
              </a:rPr>
              <a:t> </a:t>
            </a:r>
            <a:r>
              <a:rPr lang="en-US" sz="825"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3871" y="719838"/>
            <a:ext cx="9538191"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2017 SAP SE or an SAP affiliate company. All rights reserved.</a:t>
            </a:r>
          </a:p>
        </p:txBody>
      </p:sp>
      <p:grpSp>
        <p:nvGrpSpPr>
          <p:cNvPr id="16" name="Group 15"/>
          <p:cNvGrpSpPr/>
          <p:nvPr userDrawn="1"/>
        </p:nvGrpSpPr>
        <p:grpSpPr>
          <a:xfrm>
            <a:off x="0" y="2"/>
            <a:ext cx="12193624" cy="251943"/>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98800778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3869" y="1620000"/>
            <a:ext cx="11182288" cy="2492990"/>
          </a:xfrm>
          <a:prstGeom prst="rect">
            <a:avLst/>
          </a:prstGeom>
          <a:noFill/>
        </p:spPr>
        <p:txBody>
          <a:bodyPr wrap="square" lIns="0" tIns="0" rIns="0" bIns="0" rtlCol="0">
            <a:spAutoFit/>
          </a:bodyPr>
          <a:lstStyle/>
          <a:p>
            <a:pPr>
              <a:spcBef>
                <a:spcPts val="900"/>
              </a:spcBef>
            </a:pPr>
            <a:r>
              <a:rPr lang="de-DE" sz="825"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900"/>
              </a:spcBef>
            </a:pPr>
            <a:r>
              <a:rPr lang="de-DE" sz="825"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900"/>
              </a:spcBef>
            </a:pPr>
            <a:r>
              <a:rPr lang="de-DE" sz="825"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825" kern="1200" noProof="0" dirty="0">
                <a:solidFill>
                  <a:schemeClr val="tx1"/>
                </a:solidFill>
                <a:effectLst/>
                <a:latin typeface="Arial"/>
                <a:ea typeface="+mn-ea"/>
                <a:cs typeface="+mn-cs"/>
              </a:rPr>
            </a:br>
            <a:r>
              <a:rPr lang="de-DE" sz="825"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825" kern="1200" noProof="0" dirty="0">
                <a:solidFill>
                  <a:schemeClr val="tx1"/>
                </a:solidFill>
                <a:effectLst/>
                <a:latin typeface="Arial"/>
                <a:ea typeface="+mn-ea"/>
                <a:cs typeface="+mn-cs"/>
              </a:rPr>
            </a:br>
            <a:r>
              <a:rPr lang="de-DE" sz="825"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900"/>
              </a:spcBef>
            </a:pPr>
            <a:r>
              <a:rPr lang="de-DE" sz="825"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900"/>
              </a:spcBef>
            </a:pPr>
            <a:r>
              <a:rPr lang="de-DE" sz="825"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825" kern="1200" noProof="0" dirty="0">
                <a:solidFill>
                  <a:schemeClr val="tx1"/>
                </a:solidFill>
                <a:effectLst/>
                <a:latin typeface="Arial"/>
                <a:ea typeface="+mn-ea"/>
                <a:cs typeface="+mn-cs"/>
              </a:rPr>
            </a:br>
            <a:r>
              <a:rPr lang="de-DE" sz="825"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825" kern="1200" noProof="0" dirty="0">
                <a:solidFill>
                  <a:schemeClr val="tx1"/>
                </a:solidFill>
                <a:effectLst/>
                <a:latin typeface="Arial"/>
                <a:ea typeface="+mn-ea"/>
                <a:cs typeface="+mn-cs"/>
              </a:rPr>
            </a:br>
            <a:r>
              <a:rPr lang="de-DE" sz="825" kern="1200" noProof="0" dirty="0">
                <a:solidFill>
                  <a:schemeClr val="tx1"/>
                </a:solidFill>
                <a:effectLst/>
                <a:latin typeface="Arial"/>
                <a:ea typeface="+mn-ea"/>
                <a:cs typeface="+mn-cs"/>
              </a:rPr>
              <a:t>Zusätzliche Informationen zur Marke und Vermerke finden Sie auf der Seite </a:t>
            </a:r>
            <a:r>
              <a:rPr lang="de-DE" sz="825" kern="1200" noProof="0" dirty="0">
                <a:solidFill>
                  <a:schemeClr val="tx1"/>
                </a:solidFill>
                <a:effectLst/>
                <a:latin typeface="Arial"/>
                <a:ea typeface="+mn-ea"/>
                <a:cs typeface="+mn-cs"/>
                <a:hlinkClick r:id="rId2"/>
              </a:rPr>
              <a:t>http://www.sap.com/corporate-de/legal/copyright/index.epx</a:t>
            </a:r>
            <a:endParaRPr lang="de-DE" sz="825" kern="1200" noProof="0" dirty="0">
              <a:solidFill>
                <a:schemeClr val="tx1"/>
              </a:solidFill>
              <a:effectLst/>
              <a:latin typeface="Arial"/>
              <a:ea typeface="+mn-ea"/>
              <a:cs typeface="+mn-cs"/>
            </a:endParaRPr>
          </a:p>
        </p:txBody>
      </p:sp>
      <p:sp>
        <p:nvSpPr>
          <p:cNvPr id="5" name="TextBox 4"/>
          <p:cNvSpPr txBox="1"/>
          <p:nvPr userDrawn="1"/>
        </p:nvSpPr>
        <p:spPr bwMode="gray">
          <a:xfrm>
            <a:off x="503869" y="719838"/>
            <a:ext cx="11182288" cy="276999"/>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1800" b="0" noProof="0" dirty="0"/>
              <a:t>© </a:t>
            </a:r>
            <a:r>
              <a:rPr lang="de-DE" sz="1800" b="0" noProof="0" dirty="0"/>
              <a:t>2017 SAP SE oder ein SAP-Konzernunternehmen. Alle Rechte vorbehalten.</a:t>
            </a:r>
          </a:p>
        </p:txBody>
      </p:sp>
      <p:grpSp>
        <p:nvGrpSpPr>
          <p:cNvPr id="16" name="Group 15"/>
          <p:cNvGrpSpPr/>
          <p:nvPr userDrawn="1"/>
        </p:nvGrpSpPr>
        <p:grpSpPr>
          <a:xfrm>
            <a:off x="0" y="2"/>
            <a:ext cx="12193624" cy="251943"/>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29426439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3869" y="3090446"/>
            <a:ext cx="11182288" cy="677108"/>
          </a:xfrm>
        </p:spPr>
        <p:txBody>
          <a:bodyPr anchor="ctr"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46322362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r>
              <a:rPr lang="en-US" dirty="0"/>
              <a:t>Click to insert image or illustration scene art</a:t>
            </a:r>
          </a:p>
        </p:txBody>
      </p:sp>
      <p:sp>
        <p:nvSpPr>
          <p:cNvPr id="2" name="Divider text"/>
          <p:cNvSpPr>
            <a:spLocks noGrp="1"/>
          </p:cNvSpPr>
          <p:nvPr>
            <p:ph type="ctrTitle" hasCustomPrompt="1"/>
          </p:nvPr>
        </p:nvSpPr>
        <p:spPr bwMode="gray">
          <a:xfrm>
            <a:off x="503869" y="1375046"/>
            <a:ext cx="11182288" cy="677108"/>
          </a:xfrm>
        </p:spPr>
        <p:txBody>
          <a:bodyPr anchor="t"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64634175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1200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868" y="1620000"/>
            <a:ext cx="11183565"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2673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‹nr.›</a:t>
            </a:fld>
            <a:endParaRPr lang="en-US" sz="900" noProof="0" dirty="0"/>
          </a:p>
        </p:txBody>
      </p:sp>
      <p:sp>
        <p:nvSpPr>
          <p:cNvPr id="11" name="Classification"/>
          <p:cNvSpPr txBox="1"/>
          <p:nvPr userDrawn="1"/>
        </p:nvSpPr>
        <p:spPr bwMode="black">
          <a:xfrm>
            <a:off x="2813922" y="6559835"/>
            <a:ext cx="278923"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2017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3870" y="1620000"/>
            <a:ext cx="11183564"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3625" cy="251942"/>
            <a:chOff x="0" y="0"/>
            <a:chExt cx="12196800" cy="251942"/>
          </a:xfrm>
        </p:grpSpPr>
        <p:sp>
          <p:nvSpPr>
            <p:cNvPr id="13" name="Rectangle 12"/>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10683752" y="0"/>
              <a:ext cx="1513048" cy="251942"/>
              <a:chOff x="10682127" y="0"/>
              <a:chExt cx="1513048" cy="252000"/>
            </a:xfrm>
          </p:grpSpPr>
          <p:sp>
            <p:nvSpPr>
              <p:cNvPr id="15" name="Rectangle 14"/>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3943" fontAlgn="base">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273932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81637" y="6536755"/>
            <a:ext cx="105798" cy="103875"/>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675" noProof="0" smtClean="0"/>
              <a:pPr marL="0" lvl="0" indent="0" algn="r">
                <a:buNone/>
              </a:pPr>
              <a:t>‹nr.›</a:t>
            </a:fld>
            <a:endParaRPr lang="en-US" sz="675" noProof="0" dirty="0"/>
          </a:p>
        </p:txBody>
      </p:sp>
      <p:sp>
        <p:nvSpPr>
          <p:cNvPr id="11" name="Classification"/>
          <p:cNvSpPr txBox="1"/>
          <p:nvPr userDrawn="1"/>
        </p:nvSpPr>
        <p:spPr bwMode="black">
          <a:xfrm>
            <a:off x="2813926" y="6559834"/>
            <a:ext cx="330219" cy="69250"/>
          </a:xfrm>
          <a:prstGeom prst="rect">
            <a:avLst/>
          </a:prstGeom>
          <a:noFill/>
        </p:spPr>
        <p:txBody>
          <a:bodyPr wrap="none" lIns="0" tIns="0" rIns="0" bIns="0" rtlCol="0">
            <a:spAutoFit/>
          </a:bodyPr>
          <a:lstStyle/>
          <a:p>
            <a:pPr marL="0" marR="0" indent="0" algn="l" defTabSz="81620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450" b="0" i="0" u="none" kern="0" baseline="0" dirty="0">
                <a:solidFill>
                  <a:schemeClr val="tx1"/>
                </a:solidFill>
                <a:latin typeface="Arial"/>
                <a:ea typeface="Arial Unicode MS"/>
                <a:cs typeface="Arial Unicode MS" pitchFamily="34" charset="-128"/>
                <a:sym typeface="Arial"/>
              </a:rPr>
              <a:t>CUSTOMER</a:t>
            </a:r>
          </a:p>
        </p:txBody>
      </p:sp>
      <p:sp>
        <p:nvSpPr>
          <p:cNvPr id="10" name="Copyright"/>
          <p:cNvSpPr txBox="1"/>
          <p:nvPr userDrawn="1"/>
        </p:nvSpPr>
        <p:spPr bwMode="black">
          <a:xfrm>
            <a:off x="503871" y="6559834"/>
            <a:ext cx="2269088" cy="69250"/>
          </a:xfrm>
          <a:prstGeom prst="rect">
            <a:avLst/>
          </a:prstGeom>
          <a:noFill/>
        </p:spPr>
        <p:txBody>
          <a:bodyPr wrap="square" lIns="0" tIns="0" rIns="0" bIns="0" rtlCol="0">
            <a:spAutoFit/>
          </a:bodyPr>
          <a:lstStyle/>
          <a:p>
            <a:pPr marL="63074" marR="0" indent="-63074" algn="l" defTabSz="81620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450" noProof="0" dirty="0">
                <a:solidFill>
                  <a:schemeClr val="tx1"/>
                </a:solidFill>
              </a:rPr>
              <a:t>2017 SAP SE or an SAP affiliate company. All rights reserved.  </a:t>
            </a:r>
            <a:r>
              <a:rPr kumimoji="0" lang="en-US" sz="45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3873" y="1620001"/>
            <a:ext cx="11183564"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3873" y="504003"/>
            <a:ext cx="11183564" cy="276999"/>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2"/>
            <a:ext cx="12193624" cy="251943"/>
            <a:chOff x="0" y="0"/>
            <a:chExt cx="12196800" cy="251942"/>
          </a:xfrm>
        </p:grpSpPr>
        <p:sp>
          <p:nvSpPr>
            <p:cNvPr id="13" name="Rectangle 12"/>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10683752" y="0"/>
              <a:ext cx="1513048" cy="251942"/>
              <a:chOff x="10682127" y="0"/>
              <a:chExt cx="1513048" cy="252000"/>
            </a:xfrm>
          </p:grpSpPr>
          <p:sp>
            <p:nvSpPr>
              <p:cNvPr id="15" name="Rectangle 14"/>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685480" fontAlgn="base">
                  <a:lnSpc>
                    <a:spcPct val="100000"/>
                  </a:lnSpc>
                  <a:spcBef>
                    <a:spcPct val="50000"/>
                  </a:spcBef>
                  <a:spcAft>
                    <a:spcPct val="0"/>
                  </a:spcAft>
                  <a:buClr>
                    <a:srgbClr val="F0AB00"/>
                  </a:buClr>
                  <a:buSzPct val="80000"/>
                  <a:tabLst/>
                </a:pPr>
                <a:endParaRPr kumimoji="0" lang="en-US" sz="15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26385236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ransition spd="med"/>
  <p:hf hdr="0" ftr="0" dt="0"/>
  <p:txStyles>
    <p:titleStyle>
      <a:lvl1pPr algn="l" defTabSz="816201" rtl="0" eaLnBrk="1" latinLnBrk="0" hangingPunct="1">
        <a:spcBef>
          <a:spcPct val="0"/>
        </a:spcBef>
        <a:buNone/>
        <a:defRPr sz="1800" b="1" kern="1200" baseline="0">
          <a:solidFill>
            <a:schemeClr val="tx1"/>
          </a:solidFill>
          <a:latin typeface="+mj-lt"/>
          <a:ea typeface="+mj-ea"/>
          <a:cs typeface="+mj-cs"/>
        </a:defRPr>
      </a:lvl1pPr>
    </p:titleStyle>
    <p:bodyStyle>
      <a:lvl1pPr marL="0" indent="0" algn="l" defTabSz="816201" rtl="0" eaLnBrk="1" latinLnBrk="0" hangingPunct="1">
        <a:spcBef>
          <a:spcPts val="1350"/>
        </a:spcBef>
        <a:buClr>
          <a:schemeClr val="accent1"/>
        </a:buClr>
        <a:buSzPct val="80000"/>
        <a:buFontTx/>
        <a:buNone/>
        <a:defRPr sz="1500" b="0" kern="1200">
          <a:solidFill>
            <a:schemeClr val="tx1"/>
          </a:solidFill>
          <a:latin typeface="+mn-lt"/>
          <a:ea typeface="+mn-ea"/>
          <a:cs typeface="+mn-cs"/>
        </a:defRPr>
      </a:lvl1pPr>
      <a:lvl2pPr marL="134937" indent="-134937" algn="l" defTabSz="816201" rtl="0" eaLnBrk="1" latinLnBrk="0" hangingPunct="1">
        <a:spcBef>
          <a:spcPts val="450"/>
        </a:spcBef>
        <a:buClr>
          <a:schemeClr val="accent1"/>
        </a:buClr>
        <a:buSzPct val="100000"/>
        <a:buFont typeface="Wingdings" pitchFamily="2" charset="2"/>
        <a:buChar char="§"/>
        <a:defRPr sz="1350" kern="1200">
          <a:solidFill>
            <a:schemeClr val="tx1"/>
          </a:solidFill>
          <a:latin typeface="+mn-lt"/>
          <a:ea typeface="+mn-ea"/>
          <a:cs typeface="+mn-cs"/>
        </a:defRPr>
      </a:lvl2pPr>
      <a:lvl3pPr marL="269009" indent="-134505" algn="l" defTabSz="816201" rtl="0" eaLnBrk="1" latinLnBrk="0" hangingPunct="1">
        <a:spcBef>
          <a:spcPts val="225"/>
        </a:spcBef>
        <a:buClr>
          <a:schemeClr val="tx1"/>
        </a:buClr>
        <a:buSzPct val="100000"/>
        <a:buFont typeface="Arial" panose="020B0604020202020204" pitchFamily="34" charset="0"/>
        <a:buChar char="–"/>
        <a:defRPr lang="en-US" sz="1350" kern="1200" noProof="0" dirty="0" smtClean="0">
          <a:solidFill>
            <a:schemeClr val="tx1"/>
          </a:solidFill>
          <a:latin typeface="+mn-lt"/>
          <a:ea typeface="+mn-ea"/>
          <a:cs typeface="+mn-cs"/>
        </a:defRPr>
      </a:lvl3pPr>
      <a:lvl4pPr marL="404811" indent="-134937" algn="l" defTabSz="816201" rtl="0" eaLnBrk="1" latinLnBrk="0" hangingPunct="1">
        <a:spcBef>
          <a:spcPts val="225"/>
        </a:spcBef>
        <a:buClr>
          <a:schemeClr val="tx1"/>
        </a:buClr>
        <a:buSzPct val="120000"/>
        <a:buFont typeface="Arial" pitchFamily="34" charset="0"/>
        <a:buChar char="▫"/>
        <a:defRPr sz="1200" kern="1200">
          <a:solidFill>
            <a:schemeClr val="tx1"/>
          </a:solidFill>
          <a:latin typeface="+mn-lt"/>
          <a:ea typeface="+mn-ea"/>
          <a:cs typeface="+mn-cs"/>
        </a:defRPr>
      </a:lvl4pPr>
      <a:lvl5pPr marL="539748" indent="-134937" algn="l" defTabSz="816201" rtl="0" eaLnBrk="1" latinLnBrk="0" hangingPunct="1">
        <a:spcBef>
          <a:spcPts val="75"/>
        </a:spcBef>
        <a:buClr>
          <a:schemeClr val="tx1"/>
        </a:buClr>
        <a:buSzPct val="100000"/>
        <a:buFont typeface="Symbol" panose="05050102010706020507" pitchFamily="18" charset="2"/>
        <a:buChar char="-"/>
        <a:defRPr sz="1050" kern="1200" baseline="0">
          <a:solidFill>
            <a:schemeClr val="tx1"/>
          </a:solidFill>
          <a:latin typeface="+mn-lt"/>
          <a:ea typeface="+mn-ea"/>
          <a:cs typeface="+mn-cs"/>
        </a:defRPr>
      </a:lvl5pPr>
      <a:lvl6pPr marL="22445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6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0753"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8854" indent="-204051" algn="l" defTabSz="81620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de-DE"/>
      </a:defPPr>
      <a:lvl1pPr marL="0" algn="l" defTabSz="816201" rtl="0" eaLnBrk="1" latinLnBrk="0" hangingPunct="1">
        <a:defRPr sz="1575" kern="1200">
          <a:solidFill>
            <a:schemeClr val="tx1"/>
          </a:solidFill>
          <a:latin typeface="+mn-lt"/>
          <a:ea typeface="+mn-ea"/>
          <a:cs typeface="+mn-cs"/>
        </a:defRPr>
      </a:lvl1pPr>
      <a:lvl2pPr marL="408100" algn="l" defTabSz="816201" rtl="0" eaLnBrk="1" latinLnBrk="0" hangingPunct="1">
        <a:defRPr sz="1575" kern="1200">
          <a:solidFill>
            <a:schemeClr val="tx1"/>
          </a:solidFill>
          <a:latin typeface="+mn-lt"/>
          <a:ea typeface="+mn-ea"/>
          <a:cs typeface="+mn-cs"/>
        </a:defRPr>
      </a:lvl2pPr>
      <a:lvl3pPr marL="816201" algn="l" defTabSz="816201" rtl="0" eaLnBrk="1" latinLnBrk="0" hangingPunct="1">
        <a:defRPr sz="1575" kern="1200">
          <a:solidFill>
            <a:schemeClr val="tx1"/>
          </a:solidFill>
          <a:latin typeface="+mn-lt"/>
          <a:ea typeface="+mn-ea"/>
          <a:cs typeface="+mn-cs"/>
        </a:defRPr>
      </a:lvl3pPr>
      <a:lvl4pPr marL="1224301" algn="l" defTabSz="816201" rtl="0" eaLnBrk="1" latinLnBrk="0" hangingPunct="1">
        <a:defRPr sz="1575" kern="1200">
          <a:solidFill>
            <a:schemeClr val="tx1"/>
          </a:solidFill>
          <a:latin typeface="+mn-lt"/>
          <a:ea typeface="+mn-ea"/>
          <a:cs typeface="+mn-cs"/>
        </a:defRPr>
      </a:lvl4pPr>
      <a:lvl5pPr marL="1632402" algn="l" defTabSz="816201" rtl="0" eaLnBrk="1" latinLnBrk="0" hangingPunct="1">
        <a:defRPr sz="1575" kern="1200">
          <a:solidFill>
            <a:schemeClr val="tx1"/>
          </a:solidFill>
          <a:latin typeface="+mn-lt"/>
          <a:ea typeface="+mn-ea"/>
          <a:cs typeface="+mn-cs"/>
        </a:defRPr>
      </a:lvl5pPr>
      <a:lvl6pPr marL="2040503" algn="l" defTabSz="816201" rtl="0" eaLnBrk="1" latinLnBrk="0" hangingPunct="1">
        <a:defRPr sz="1575" kern="1200">
          <a:solidFill>
            <a:schemeClr val="tx1"/>
          </a:solidFill>
          <a:latin typeface="+mn-lt"/>
          <a:ea typeface="+mn-ea"/>
          <a:cs typeface="+mn-cs"/>
        </a:defRPr>
      </a:lvl6pPr>
      <a:lvl7pPr marL="2448603" algn="l" defTabSz="816201" rtl="0" eaLnBrk="1" latinLnBrk="0" hangingPunct="1">
        <a:defRPr sz="1575" kern="1200">
          <a:solidFill>
            <a:schemeClr val="tx1"/>
          </a:solidFill>
          <a:latin typeface="+mn-lt"/>
          <a:ea typeface="+mn-ea"/>
          <a:cs typeface="+mn-cs"/>
        </a:defRPr>
      </a:lvl7pPr>
      <a:lvl8pPr marL="2856704" algn="l" defTabSz="816201" rtl="0" eaLnBrk="1" latinLnBrk="0" hangingPunct="1">
        <a:defRPr sz="1575" kern="1200">
          <a:solidFill>
            <a:schemeClr val="tx1"/>
          </a:solidFill>
          <a:latin typeface="+mn-lt"/>
          <a:ea typeface="+mn-ea"/>
          <a:cs typeface="+mn-cs"/>
        </a:defRPr>
      </a:lvl8pPr>
      <a:lvl9pPr marL="3264804" algn="l" defTabSz="816201"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slide" Target="slide12.xml"/><Relationship Id="rId10" Type="http://schemas.openxmlformats.org/officeDocument/2006/relationships/image" Target="../media/image17.png"/><Relationship Id="rId4" Type="http://schemas.openxmlformats.org/officeDocument/2006/relationships/slide" Target="slide5.xml"/><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image" Target="../media/image19.jpeg"/><Relationship Id="rId5" Type="http://schemas.openxmlformats.org/officeDocument/2006/relationships/slide" Target="slide12.xml"/><Relationship Id="rId10" Type="http://schemas.openxmlformats.org/officeDocument/2006/relationships/image" Target="../media/image18.jpeg"/><Relationship Id="rId4" Type="http://schemas.openxmlformats.org/officeDocument/2006/relationships/slide" Target="slide5.xml"/><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21.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1.xml"/><Relationship Id="rId3" Type="http://schemas.openxmlformats.org/officeDocument/2006/relationships/image" Target="../media/image22.png"/><Relationship Id="rId7" Type="http://schemas.openxmlformats.org/officeDocument/2006/relationships/slide" Target="slide2.xml"/><Relationship Id="rId12" Type="http://schemas.openxmlformats.org/officeDocument/2006/relationships/slide" Target="slide19.xml"/><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slide" Target="slide16.xml"/><Relationship Id="rId5" Type="http://schemas.openxmlformats.org/officeDocument/2006/relationships/image" Target="../media/image24.png"/><Relationship Id="rId10" Type="http://schemas.openxmlformats.org/officeDocument/2006/relationships/slide" Target="slide12.xml"/><Relationship Id="rId4" Type="http://schemas.openxmlformats.org/officeDocument/2006/relationships/image" Target="../media/image23.png"/><Relationship Id="rId9" Type="http://schemas.openxmlformats.org/officeDocument/2006/relationships/slide" Target="slide5.xml"/><Relationship Id="rId14"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26.png"/><Relationship Id="rId7" Type="http://schemas.openxmlformats.org/officeDocument/2006/relationships/slide" Target="slide12.xml"/><Relationship Id="rId2" Type="http://schemas.openxmlformats.org/officeDocument/2006/relationships/hyperlink" Target="https://www.ariba.com/ariba-network/ariba-network-for-suppliers/selling-on-ariba-network/sap-ariba-discovery" TargetMode="External"/><Relationship Id="rId1" Type="http://schemas.openxmlformats.org/officeDocument/2006/relationships/slideLayout" Target="../slideLayouts/slideLayout5.xml"/><Relationship Id="rId6" Type="http://schemas.openxmlformats.org/officeDocument/2006/relationships/slide" Target="slide5.xml"/><Relationship Id="rId11" Type="http://schemas.openxmlformats.org/officeDocument/2006/relationships/slide" Target="slide15.xml"/><Relationship Id="rId5" Type="http://schemas.openxmlformats.org/officeDocument/2006/relationships/slide" Target="slide3.xml"/><Relationship Id="rId10" Type="http://schemas.openxmlformats.org/officeDocument/2006/relationships/slide" Target="slide21.xml"/><Relationship Id="rId4" Type="http://schemas.openxmlformats.org/officeDocument/2006/relationships/slide" Target="slide2.xml"/><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hyperlink" Target="https://play.google.com/store/apps/details?id=com.sap.ariba.mint" TargetMode="Externa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itunes.apple.com/us/app/ariba-supplier-mobile/id1056749681?ls=1&amp;mt=8" TargetMode="Externa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image" Target="../media/image28.png"/><Relationship Id="rId5" Type="http://schemas.openxmlformats.org/officeDocument/2006/relationships/slide" Target="slide12.xml"/><Relationship Id="rId10" Type="http://schemas.openxmlformats.org/officeDocument/2006/relationships/image" Target="../media/image27.jpeg"/><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21.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hyperlink" Target="https://support.ariba.com/ariba-network-overview" TargetMode="External"/><Relationship Id="rId3" Type="http://schemas.openxmlformats.org/officeDocument/2006/relationships/slide" Target="slide2.xml"/><Relationship Id="rId7" Type="http://schemas.openxmlformats.org/officeDocument/2006/relationships/slide" Target="slide16.xml"/><Relationship Id="rId12" Type="http://schemas.openxmlformats.org/officeDocument/2006/relationships/hyperlink" Target="http://www.ariba.com/suppliers/ariba-network-fulfillment/pricin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12.xml"/><Relationship Id="rId11" Type="http://schemas.openxmlformats.org/officeDocument/2006/relationships/hyperlink" Target="http://www.ariba.com/go/discovery-pricing" TargetMode="Externa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image" Target="../media/image31.png"/><Relationship Id="rId5" Type="http://schemas.openxmlformats.org/officeDocument/2006/relationships/slide" Target="slide12.xml"/><Relationship Id="rId10" Type="http://schemas.openxmlformats.org/officeDocument/2006/relationships/image" Target="../media/image30.png"/><Relationship Id="rId4" Type="http://schemas.openxmlformats.org/officeDocument/2006/relationships/slide" Target="slide5.xml"/><Relationship Id="rId9"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slide" Target="slide2.xml"/><Relationship Id="rId16"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slide" Target="slide20.xml"/><Relationship Id="rId5" Type="http://schemas.openxmlformats.org/officeDocument/2006/relationships/slide" Target="slide12.xml"/><Relationship Id="rId15" Type="http://schemas.openxmlformats.org/officeDocument/2006/relationships/image" Target="../media/image9.png"/><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support.ariba.com/ariba-network-light-account" TargetMode="Externa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image" Target="../media/image33.png"/><Relationship Id="rId5" Type="http://schemas.openxmlformats.org/officeDocument/2006/relationships/slide" Target="slide12.xml"/><Relationship Id="rId10" Type="http://schemas.openxmlformats.org/officeDocument/2006/relationships/image" Target="../media/image32.png"/><Relationship Id="rId4" Type="http://schemas.openxmlformats.org/officeDocument/2006/relationships/slide" Target="slide5.xml"/><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slide" Target="slide12.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5.xml"/></Relationships>
</file>

<file path=ppt/slides/_rels/slide2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hyperlink" Target="https://supplier-2.ariba.com/" TargetMode="Externa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hyperlink" Target="https://uex.ariba.com/node/60146" TargetMode="External"/><Relationship Id="rId5" Type="http://schemas.openxmlformats.org/officeDocument/2006/relationships/slide" Target="slide12.xml"/><Relationship Id="rId10" Type="http://schemas.openxmlformats.org/officeDocument/2006/relationships/hyperlink" Target="https://supplier.ariba.com/" TargetMode="External"/><Relationship Id="rId4" Type="http://schemas.openxmlformats.org/officeDocument/2006/relationships/slide" Target="slide5.xml"/><Relationship Id="rId9" Type="http://schemas.openxmlformats.org/officeDocument/2006/relationships/slide" Target="slide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21.xml"/></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image" Target="../media/image13.png"/><Relationship Id="rId5" Type="http://schemas.openxmlformats.org/officeDocument/2006/relationships/slide" Target="slide12.xml"/><Relationship Id="rId10" Type="http://schemas.openxmlformats.org/officeDocument/2006/relationships/hyperlink" Target="https://support.ariba.com/ariba-network-light-account" TargetMode="External"/><Relationship Id="rId4" Type="http://schemas.openxmlformats.org/officeDocument/2006/relationships/slide" Target="slide5.xml"/><Relationship Id="rId9" Type="http://schemas.openxmlformats.org/officeDocument/2006/relationships/slide" Target="slide15.xml"/></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10.xml"/><Relationship Id="rId3" Type="http://schemas.openxmlformats.org/officeDocument/2006/relationships/slide" Target="slide3.xml"/><Relationship Id="rId7" Type="http://schemas.openxmlformats.org/officeDocument/2006/relationships/slide" Target="slide19.xml"/><Relationship Id="rId12" Type="http://schemas.openxmlformats.org/officeDocument/2006/relationships/slide" Target="slide8.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11" Type="http://schemas.openxmlformats.org/officeDocument/2006/relationships/slide" Target="slide7.xml"/><Relationship Id="rId5" Type="http://schemas.openxmlformats.org/officeDocument/2006/relationships/slide" Target="slide12.xml"/><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slide" Target="slide15.xml"/></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slide" Target="slide12.xml"/><Relationship Id="rId10" Type="http://schemas.openxmlformats.org/officeDocument/2006/relationships/image" Target="../media/image14.png"/><Relationship Id="rId4" Type="http://schemas.openxmlformats.org/officeDocument/2006/relationships/slide" Target="slide5.xml"/><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slide" Target="slide12.xml"/><Relationship Id="rId10" Type="http://schemas.openxmlformats.org/officeDocument/2006/relationships/image" Target="../media/image15.png"/><Relationship Id="rId4" Type="http://schemas.openxmlformats.org/officeDocument/2006/relationships/slide" Target="slide5.xml"/><Relationship Id="rId9" Type="http://schemas.openxmlformats.org/officeDocument/2006/relationships/slide" Target="slide15.xml"/></Relationships>
</file>

<file path=ppt/slides/_rels/slide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slide" Target="slide12.xml"/><Relationship Id="rId10" Type="http://schemas.openxmlformats.org/officeDocument/2006/relationships/image" Target="../media/image16.png"/><Relationship Id="rId4" Type="http://schemas.openxmlformats.org/officeDocument/2006/relationships/slide" Target="slide5.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ction="ppaction://hlinksldjump"/>
          </p:cNvPr>
          <p:cNvPicPr>
            <a:picLocks noGrp="1" noChangeAspect="1"/>
          </p:cNvPicPr>
          <p:nvPr>
            <p:ph type="pic" sz="quarter" idx="12"/>
          </p:nvPr>
        </p:nvPicPr>
        <p:blipFill>
          <a:blip r:embed="rId3"/>
          <a:srcRect t="3112" b="3112"/>
          <a:stretch>
            <a:fillRect/>
          </a:stretch>
        </p:blipFill>
        <p:spPr/>
      </p:pic>
      <p:sp>
        <p:nvSpPr>
          <p:cNvPr id="7" name="object 5">
            <a:hlinkClick r:id="rId2" action="ppaction://hlinksldjump"/>
          </p:cNvPr>
          <p:cNvSpPr/>
          <p:nvPr/>
        </p:nvSpPr>
        <p:spPr>
          <a:xfrm>
            <a:off x="0" y="5057180"/>
            <a:ext cx="12191999" cy="509270"/>
          </a:xfrm>
          <a:custGeom>
            <a:avLst/>
            <a:gdLst/>
            <a:ahLst/>
            <a:cxnLst/>
            <a:rect l="l" t="t" r="r" b="b"/>
            <a:pathLst>
              <a:path w="8648700" h="509270">
                <a:moveTo>
                  <a:pt x="0" y="508889"/>
                </a:moveTo>
                <a:lnTo>
                  <a:pt x="8648700" y="508889"/>
                </a:lnTo>
                <a:lnTo>
                  <a:pt x="8648700" y="0"/>
                </a:lnTo>
                <a:lnTo>
                  <a:pt x="0" y="0"/>
                </a:lnTo>
                <a:lnTo>
                  <a:pt x="0" y="508889"/>
                </a:lnTo>
                <a:close/>
              </a:path>
            </a:pathLst>
          </a:custGeom>
          <a:solidFill>
            <a:srgbClr val="EFAB00"/>
          </a:solidFill>
        </p:spPr>
        <p:txBody>
          <a:bodyPr wrap="square" lIns="0" tIns="0" rIns="0" bIns="0" rtlCol="0"/>
          <a:lstStyle/>
          <a:p>
            <a:endParaRPr dirty="0">
              <a:solidFill>
                <a:prstClr val="black"/>
              </a:solidFill>
              <a:latin typeface="Calibri"/>
            </a:endParaRPr>
          </a:p>
        </p:txBody>
      </p:sp>
      <p:sp>
        <p:nvSpPr>
          <p:cNvPr id="8" name="object 7">
            <a:hlinkClick r:id="rId2" action="ppaction://hlinksldjump"/>
          </p:cNvPr>
          <p:cNvSpPr/>
          <p:nvPr/>
        </p:nvSpPr>
        <p:spPr>
          <a:xfrm>
            <a:off x="0" y="3965615"/>
            <a:ext cx="12191999" cy="1091565"/>
          </a:xfrm>
          <a:custGeom>
            <a:avLst/>
            <a:gdLst/>
            <a:ahLst/>
            <a:cxnLst/>
            <a:rect l="l" t="t" r="r" b="b"/>
            <a:pathLst>
              <a:path w="8658225" h="1091564">
                <a:moveTo>
                  <a:pt x="0" y="1091564"/>
                </a:moveTo>
                <a:lnTo>
                  <a:pt x="8658225" y="1091564"/>
                </a:lnTo>
                <a:lnTo>
                  <a:pt x="8658225" y="0"/>
                </a:lnTo>
                <a:lnTo>
                  <a:pt x="0" y="0"/>
                </a:lnTo>
                <a:lnTo>
                  <a:pt x="0" y="1091564"/>
                </a:lnTo>
                <a:close/>
              </a:path>
            </a:pathLst>
          </a:custGeom>
          <a:solidFill>
            <a:srgbClr val="000000">
              <a:alpha val="74900"/>
            </a:srgbClr>
          </a:solidFill>
        </p:spPr>
        <p:txBody>
          <a:bodyPr wrap="square" lIns="0" tIns="0" rIns="0" bIns="0" rtlCol="0"/>
          <a:lstStyle/>
          <a:p>
            <a:endParaRPr dirty="0">
              <a:solidFill>
                <a:prstClr val="black"/>
              </a:solidFill>
              <a:latin typeface="Calibri"/>
            </a:endParaRPr>
          </a:p>
        </p:txBody>
      </p:sp>
      <p:sp>
        <p:nvSpPr>
          <p:cNvPr id="9" name="object 8"/>
          <p:cNvSpPr txBox="1">
            <a:spLocks/>
          </p:cNvSpPr>
          <p:nvPr/>
        </p:nvSpPr>
        <p:spPr>
          <a:xfrm>
            <a:off x="152655" y="4154866"/>
            <a:ext cx="7086346" cy="689291"/>
          </a:xfrm>
          <a:prstGeom prst="rect">
            <a:avLst/>
          </a:prstGeom>
        </p:spPr>
        <p:txBody>
          <a:bodyPr vert="horz" wrap="square" lIns="0" tIns="12065" rIns="0" bIns="0" rtlCol="0">
            <a:spAutoFit/>
          </a:bodyPr>
          <a:lstStyle>
            <a:lvl1pPr>
              <a:defRPr sz="1550" b="1" i="0">
                <a:solidFill>
                  <a:schemeClr val="tx1"/>
                </a:solidFill>
                <a:latin typeface="BentonSans Bold"/>
                <a:ea typeface="+mj-ea"/>
                <a:cs typeface="BentonSans Bold"/>
              </a:defRPr>
            </a:lvl1pPr>
          </a:lstStyle>
          <a:p>
            <a:pPr marL="12700">
              <a:spcBef>
                <a:spcPts val="95"/>
              </a:spcBef>
            </a:pPr>
            <a:r>
              <a:rPr lang="en-US" sz="4400" b="0" kern="0" spc="-5" dirty="0">
                <a:solidFill>
                  <a:srgbClr val="FFFFFF"/>
                </a:solidFill>
                <a:latin typeface="Arial" panose="020B0604020202020204" pitchFamily="34" charset="0"/>
                <a:cs typeface="Arial" panose="020B0604020202020204" pitchFamily="34" charset="0"/>
              </a:rPr>
              <a:t>Supplier Info Pack</a:t>
            </a:r>
            <a:endParaRPr lang="en-US" sz="4400" kern="0" dirty="0">
              <a:latin typeface="Arial" panose="020B0604020202020204" pitchFamily="34" charset="0"/>
              <a:cs typeface="Arial" panose="020B0604020202020204" pitchFamily="34" charset="0"/>
            </a:endParaRPr>
          </a:p>
        </p:txBody>
      </p:sp>
      <p:sp>
        <p:nvSpPr>
          <p:cNvPr id="10" name="object 8"/>
          <p:cNvSpPr txBox="1">
            <a:spLocks/>
          </p:cNvSpPr>
          <p:nvPr/>
        </p:nvSpPr>
        <p:spPr>
          <a:xfrm>
            <a:off x="152654" y="5037420"/>
            <a:ext cx="7056529" cy="504625"/>
          </a:xfrm>
          <a:prstGeom prst="rect">
            <a:avLst/>
          </a:prstGeom>
        </p:spPr>
        <p:txBody>
          <a:bodyPr vert="horz" wrap="square" lIns="0" tIns="12065" rIns="0" bIns="0" rtlCol="0">
            <a:spAutoFit/>
          </a:bodyPr>
          <a:lstStyle>
            <a:lvl1pPr>
              <a:defRPr sz="1550" b="1" i="0">
                <a:solidFill>
                  <a:schemeClr val="tx1"/>
                </a:solidFill>
                <a:latin typeface="BentonSans Bold"/>
                <a:ea typeface="+mj-ea"/>
                <a:cs typeface="BentonSans Bold"/>
              </a:defRPr>
            </a:lvl1pPr>
          </a:lstStyle>
          <a:p>
            <a:pPr marL="12700">
              <a:spcBef>
                <a:spcPts val="95"/>
              </a:spcBef>
            </a:pPr>
            <a:r>
              <a:rPr lang="en-US" sz="3200" b="0" kern="0" spc="-5" dirty="0" smtClean="0">
                <a:solidFill>
                  <a:srgbClr val="FFFFFF"/>
                </a:solidFill>
                <a:latin typeface="Arial" panose="020B0604020202020204" pitchFamily="34" charset="0"/>
                <a:cs typeface="Arial" panose="020B0604020202020204" pitchFamily="34" charset="0"/>
              </a:rPr>
              <a:t>Standard </a:t>
            </a:r>
            <a:r>
              <a:rPr lang="en-US" sz="3200" b="0" kern="0" spc="-5" dirty="0">
                <a:solidFill>
                  <a:srgbClr val="FFFFFF"/>
                </a:solidFill>
                <a:latin typeface="Arial" panose="020B0604020202020204" pitchFamily="34" charset="0"/>
                <a:cs typeface="Arial" panose="020B0604020202020204" pitchFamily="34" charset="0"/>
              </a:rPr>
              <a:t>Account</a:t>
            </a:r>
            <a:endParaRPr lang="en-US" sz="3200" kern="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10091957" y="6644081"/>
            <a:ext cx="1946246" cy="138499"/>
          </a:xfrm>
          <a:prstGeom prst="rect">
            <a:avLst/>
          </a:prstGeom>
          <a:noFill/>
        </p:spPr>
        <p:txBody>
          <a:bodyPr wrap="square" lIns="0" tIns="0" rIns="0" bIns="0" rtlCol="0">
            <a:spAutoFit/>
          </a:bodyPr>
          <a:lstStyle/>
          <a:p>
            <a:pPr algn="r" fontAlgn="base">
              <a:spcBef>
                <a:spcPct val="50000"/>
              </a:spcBef>
              <a:spcAft>
                <a:spcPct val="0"/>
              </a:spcAft>
              <a:buClr>
                <a:srgbClr val="F0AB00"/>
              </a:buClr>
              <a:buSzPct val="80000"/>
            </a:pPr>
            <a:r>
              <a:rPr lang="en-US" sz="900" kern="0" dirty="0">
                <a:ea typeface="Arial Unicode MS" pitchFamily="34" charset="-128"/>
                <a:cs typeface="Arial Unicode MS" pitchFamily="34" charset="-128"/>
              </a:rPr>
              <a:t>Rev. 07/20/2017</a:t>
            </a:r>
          </a:p>
        </p:txBody>
      </p:sp>
    </p:spTree>
    <p:extLst>
      <p:ext uri="{BB962C8B-B14F-4D97-AF65-F5344CB8AC3E}">
        <p14:creationId xmlns:p14="http://schemas.microsoft.com/office/powerpoint/2010/main" val="2974940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455911" y="6479092"/>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2"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3"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4"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5"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6"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Title 1"/>
          <p:cNvSpPr txBox="1">
            <a:spLocks/>
          </p:cNvSpPr>
          <p:nvPr/>
        </p:nvSpPr>
        <p:spPr bwMode="gray">
          <a:xfrm>
            <a:off x="219815" y="320534"/>
            <a:ext cx="11202324" cy="566561"/>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marL="0" marR="0" lvl="0" indent="0" algn="l" defTabSz="1088776"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Transact </a:t>
            </a:r>
            <a:r>
              <a:rPr lang="en-US" dirty="0">
                <a:solidFill>
                  <a:schemeClr val="tx1"/>
                </a:solidFill>
              </a:rPr>
              <a:t>with customer using </a:t>
            </a:r>
            <a:r>
              <a:rPr lang="en-US" dirty="0" smtClean="0">
                <a:solidFill>
                  <a:schemeClr val="tx1"/>
                </a:solidFill>
              </a:rPr>
              <a:t>standard </a:t>
            </a:r>
            <a:r>
              <a:rPr lang="en-US" dirty="0">
                <a:solidFill>
                  <a:schemeClr val="tx1"/>
                </a:solidFill>
              </a:rPr>
              <a:t>account</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41" name="Rectangle 40"/>
          <p:cNvSpPr/>
          <p:nvPr/>
        </p:nvSpPr>
        <p:spPr bwMode="gray">
          <a:xfrm>
            <a:off x="501171" y="919218"/>
            <a:ext cx="11113971" cy="802784"/>
          </a:xfrm>
          <a:prstGeom prst="rect">
            <a:avLst/>
          </a:prstGeom>
          <a:solidFill>
            <a:schemeClr val="bg1"/>
          </a:solidFill>
          <a:ln w="6350" algn="ctr">
            <a:noFill/>
            <a:miter lim="800000"/>
            <a:headEnd/>
            <a:tailEnd/>
          </a:ln>
        </p:spPr>
        <p:txBody>
          <a:bodyPr lIns="90000" tIns="72000" rIns="90000" bIns="72000" rtlCol="0" anchor="ct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Click on </a:t>
            </a:r>
            <a:r>
              <a:rPr kumimoji="0" lang="en-US" b="1" i="1" u="none" strike="noStrike" kern="0" cap="none" spc="0" normalizeH="0" baseline="0" noProof="0" dirty="0">
                <a:ln>
                  <a:noFill/>
                </a:ln>
                <a:effectLst/>
                <a:uLnTx/>
                <a:uFillTx/>
                <a:ea typeface="Arial Unicode MS" pitchFamily="34" charset="-128"/>
                <a:cs typeface="Arial Unicode MS" pitchFamily="34" charset="-128"/>
              </a:rPr>
              <a:t>Create Order Confirmation</a:t>
            </a:r>
            <a:r>
              <a:rPr lang="en-US" b="1" kern="0" noProof="0" dirty="0">
                <a:ea typeface="Arial Unicode MS" pitchFamily="34" charset="-128"/>
                <a:cs typeface="Arial Unicode MS" pitchFamily="34" charset="-128"/>
              </a:rPr>
              <a:t>, </a:t>
            </a:r>
            <a:r>
              <a:rPr kumimoji="0" lang="en-US" b="1" i="1" u="none" strike="noStrike" kern="0" cap="none" spc="0" normalizeH="0" baseline="0" noProof="0" dirty="0">
                <a:ln>
                  <a:noFill/>
                </a:ln>
                <a:effectLst/>
                <a:uLnTx/>
                <a:uFillTx/>
                <a:ea typeface="Arial Unicode MS" pitchFamily="34" charset="-128"/>
                <a:cs typeface="Arial Unicode MS" pitchFamily="34" charset="-128"/>
              </a:rPr>
              <a:t>Create Ship</a:t>
            </a:r>
            <a:r>
              <a:rPr kumimoji="0" lang="en-US" b="1" i="1" u="none" strike="noStrike" kern="0" cap="none" spc="0" normalizeH="0" noProof="0" dirty="0">
                <a:ln>
                  <a:noFill/>
                </a:ln>
                <a:effectLst/>
                <a:uLnTx/>
                <a:uFillTx/>
                <a:ea typeface="Arial Unicode MS" pitchFamily="34" charset="-128"/>
                <a:cs typeface="Arial Unicode MS" pitchFamily="34" charset="-128"/>
              </a:rPr>
              <a:t> Notice, </a:t>
            </a:r>
            <a:r>
              <a:rPr kumimoji="0" lang="en-US" b="1" u="none" strike="noStrike" kern="0" cap="none" spc="0" normalizeH="0" noProof="0" dirty="0">
                <a:ln>
                  <a:noFill/>
                </a:ln>
                <a:effectLst/>
                <a:uLnTx/>
                <a:uFillTx/>
                <a:ea typeface="Arial Unicode MS" pitchFamily="34" charset="-128"/>
                <a:cs typeface="Arial Unicode MS" pitchFamily="34" charset="-128"/>
              </a:rPr>
              <a:t>or </a:t>
            </a:r>
            <a:r>
              <a:rPr kumimoji="0" lang="en-US" b="1" i="1" u="none" strike="noStrike" kern="0" cap="none" spc="0" normalizeH="0" noProof="0" dirty="0">
                <a:ln>
                  <a:noFill/>
                </a:ln>
                <a:effectLst/>
                <a:uLnTx/>
                <a:uFillTx/>
                <a:ea typeface="Arial Unicode MS" pitchFamily="34" charset="-128"/>
                <a:cs typeface="Arial Unicode MS" pitchFamily="34" charset="-128"/>
              </a:rPr>
              <a:t>Create </a:t>
            </a:r>
            <a:r>
              <a:rPr kumimoji="0" lang="en-US" b="1" i="1" u="none" strike="noStrike" kern="0" cap="none" spc="0" normalizeH="0" baseline="0" noProof="0" dirty="0">
                <a:ln>
                  <a:noFill/>
                </a:ln>
                <a:effectLst/>
                <a:uLnTx/>
                <a:uFillTx/>
                <a:ea typeface="Arial Unicode MS" pitchFamily="34" charset="-128"/>
                <a:cs typeface="Arial Unicode MS" pitchFamily="34" charset="-128"/>
              </a:rPr>
              <a:t>Invoice</a:t>
            </a:r>
            <a:r>
              <a:rPr kumimoji="0" lang="en-US" b="1" u="none" strike="noStrike" kern="0" cap="none" spc="0" normalizeH="0" baseline="0" noProof="0" dirty="0">
                <a:ln>
                  <a:noFill/>
                </a:ln>
                <a:effectLst/>
                <a:uLnTx/>
                <a:uFillTx/>
                <a:ea typeface="Arial Unicode MS" pitchFamily="34" charset="-128"/>
                <a:cs typeface="Arial Unicode MS" pitchFamily="34" charset="-128"/>
              </a:rPr>
              <a:t> to get started.</a:t>
            </a:r>
            <a:endParaRPr kumimoji="0" lang="en-US" b="1"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42" name="Oval 41"/>
          <p:cNvSpPr/>
          <p:nvPr/>
        </p:nvSpPr>
        <p:spPr bwMode="gray">
          <a:xfrm>
            <a:off x="146909" y="1762634"/>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2</a:t>
            </a:r>
          </a:p>
        </p:txBody>
      </p:sp>
      <p:sp>
        <p:nvSpPr>
          <p:cNvPr id="43" name="Oval 42"/>
          <p:cNvSpPr/>
          <p:nvPr/>
        </p:nvSpPr>
        <p:spPr bwMode="gray">
          <a:xfrm>
            <a:off x="146909" y="1126655"/>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1</a:t>
            </a:r>
          </a:p>
        </p:txBody>
      </p:sp>
      <p:sp>
        <p:nvSpPr>
          <p:cNvPr id="45" name="TextBox 44"/>
          <p:cNvSpPr txBox="1"/>
          <p:nvPr/>
        </p:nvSpPr>
        <p:spPr>
          <a:xfrm>
            <a:off x="567960" y="1798252"/>
            <a:ext cx="10705937" cy="73866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b="1" kern="0" dirty="0">
                <a:solidFill>
                  <a:sysClr val="windowText" lastClr="000000"/>
                </a:solidFill>
                <a:ea typeface="Arial Unicode MS" pitchFamily="34" charset="-128"/>
                <a:cs typeface="Arial Unicode MS" pitchFamily="34" charset="-128"/>
              </a:rPr>
              <a:t>If you need assistance, please refer to the articles in the Help Center (right-hand side). </a:t>
            </a:r>
          </a:p>
          <a:p>
            <a:pPr fontAlgn="base">
              <a:spcBef>
                <a:spcPct val="50000"/>
              </a:spcBef>
              <a:spcAft>
                <a:spcPct val="0"/>
              </a:spcAft>
              <a:buClr>
                <a:srgbClr val="F0AB00"/>
              </a:buClr>
              <a:buSzPct val="80000"/>
            </a:pPr>
            <a:endParaRPr lang="en-US" sz="2000" b="1" kern="0" dirty="0" err="1">
              <a:ea typeface="Arial Unicode MS" pitchFamily="34" charset="-128"/>
              <a:cs typeface="Arial Unicode MS" pitchFamily="34" charset="-128"/>
            </a:endParaRPr>
          </a:p>
        </p:txBody>
      </p:sp>
      <p:pic>
        <p:nvPicPr>
          <p:cNvPr id="3" name="Picture 2"/>
          <p:cNvPicPr>
            <a:picLocks noChangeAspect="1"/>
          </p:cNvPicPr>
          <p:nvPr/>
        </p:nvPicPr>
        <p:blipFill>
          <a:blip r:embed="rId10"/>
          <a:stretch>
            <a:fillRect/>
          </a:stretch>
        </p:blipFill>
        <p:spPr>
          <a:xfrm>
            <a:off x="922524" y="2536222"/>
            <a:ext cx="9730234" cy="1883950"/>
          </a:xfrm>
          <a:prstGeom prst="rect">
            <a:avLst/>
          </a:prstGeom>
          <a:ln>
            <a:noFill/>
          </a:ln>
          <a:effectLst>
            <a:outerShdw blurRad="292100" dist="139700" dir="2700000" algn="tl" rotWithShape="0">
              <a:srgbClr val="333333">
                <a:alpha val="65000"/>
              </a:srgbClr>
            </a:outerShdw>
          </a:effectLst>
        </p:spPr>
      </p:pic>
      <p:sp>
        <p:nvSpPr>
          <p:cNvPr id="46" name="TextBox 45"/>
          <p:cNvSpPr txBox="1"/>
          <p:nvPr/>
        </p:nvSpPr>
        <p:spPr>
          <a:xfrm>
            <a:off x="9865453" y="6308520"/>
            <a:ext cx="1589214" cy="377505"/>
          </a:xfrm>
          <a:prstGeom prst="chevron">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hlinkClick r:id="" action="ppaction://hlinkshowjump?jump=nextslide"/>
              </a:rPr>
              <a:t>Next step</a:t>
            </a:r>
            <a:endParaRPr lang="en-US" sz="18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334684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455911" y="6479092"/>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2"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3"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4"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5"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6"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Title 1"/>
          <p:cNvSpPr txBox="1">
            <a:spLocks/>
          </p:cNvSpPr>
          <p:nvPr/>
        </p:nvSpPr>
        <p:spPr bwMode="gray">
          <a:xfrm>
            <a:off x="116269" y="243986"/>
            <a:ext cx="11361555" cy="566561"/>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marL="0" marR="0" lvl="0" indent="0" algn="l" defTabSz="1088776" rtl="0" eaLnBrk="1" fontAlgn="auto" latinLnBrk="0" hangingPunct="1">
              <a:lnSpc>
                <a:spcPct val="100000"/>
              </a:lnSpc>
              <a:spcBef>
                <a:spcPct val="0"/>
              </a:spcBef>
              <a:spcAft>
                <a:spcPts val="0"/>
              </a:spcAft>
              <a:buClrTx/>
              <a:buSzTx/>
              <a:buFontTx/>
              <a:buNone/>
              <a:tabLst/>
              <a:defRPr/>
            </a:pPr>
            <a:r>
              <a:rPr lang="en-US" u="sng" noProof="0" dirty="0">
                <a:solidFill>
                  <a:schemeClr val="tx1"/>
                </a:solidFill>
              </a:rPr>
              <a:t>Optional</a:t>
            </a:r>
            <a:r>
              <a:rPr lang="en-US" noProof="0" dirty="0">
                <a:solidFill>
                  <a:schemeClr val="tx1"/>
                </a:solidFill>
              </a:rPr>
              <a:t>- </a:t>
            </a:r>
            <a:r>
              <a:rPr lang="en-US" sz="2000" noProof="0" dirty="0">
                <a:solidFill>
                  <a:schemeClr val="tx1"/>
                </a:solidFill>
              </a:rPr>
              <a:t>Link </a:t>
            </a:r>
            <a:r>
              <a:rPr lang="en-US" sz="2000" noProof="0" dirty="0" smtClean="0">
                <a:solidFill>
                  <a:schemeClr val="tx1"/>
                </a:solidFill>
              </a:rPr>
              <a:t>Standard Account </a:t>
            </a:r>
            <a:r>
              <a:rPr lang="en-US" sz="2000" noProof="0" dirty="0">
                <a:solidFill>
                  <a:schemeClr val="tx1"/>
                </a:solidFill>
              </a:rPr>
              <a:t>&amp; </a:t>
            </a:r>
            <a:r>
              <a:rPr lang="en-US" sz="2000" noProof="0" dirty="0" smtClean="0">
                <a:solidFill>
                  <a:schemeClr val="tx1"/>
                </a:solidFill>
              </a:rPr>
              <a:t>Enterprise </a:t>
            </a:r>
            <a:r>
              <a:rPr lang="en-US" sz="2000" noProof="0" dirty="0">
                <a:solidFill>
                  <a:schemeClr val="tx1"/>
                </a:solidFill>
              </a:rPr>
              <a:t>Account User IDs  </a:t>
            </a:r>
            <a:endParaRPr kumimoji="0" lang="en-US" sz="2800" b="1" i="0" u="sng" strike="noStrike" kern="1200" cap="none" spc="0" normalizeH="0" baseline="0" noProof="0" dirty="0">
              <a:ln>
                <a:noFill/>
              </a:ln>
              <a:solidFill>
                <a:schemeClr val="tx1"/>
              </a:solidFill>
              <a:effectLst/>
              <a:uLnTx/>
              <a:uFillTx/>
              <a:latin typeface="+mj-lt"/>
              <a:ea typeface="+mj-ea"/>
              <a:cs typeface="+mj-cs"/>
            </a:endParaRPr>
          </a:p>
        </p:txBody>
      </p:sp>
      <p:pic>
        <p:nvPicPr>
          <p:cNvPr id="1028" name="Picture 4" descr="image0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0452" y="1004818"/>
            <a:ext cx="5919930" cy="2292015"/>
          </a:xfrm>
          <a:prstGeom prst="rect">
            <a:avLst/>
          </a:prstGeom>
          <a:noFill/>
          <a:ln w="9525">
            <a:solidFill>
              <a:srgbClr val="000000"/>
            </a:solidFill>
            <a:miter lim="800000"/>
            <a:headEnd/>
            <a:tailEnd/>
          </a:ln>
          <a:effectLst>
            <a:outerShdw blurRad="50800" dist="50800" dir="54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1029" name="Picture 8" descr="image0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231" y="4055932"/>
            <a:ext cx="4674674" cy="2208479"/>
          </a:xfrm>
          <a:prstGeom prst="rect">
            <a:avLst/>
          </a:prstGeom>
          <a:noFill/>
          <a:ln w="9525">
            <a:solidFill>
              <a:srgbClr val="000000"/>
            </a:solidFill>
            <a:miter lim="800000"/>
            <a:headEnd/>
            <a:tailEnd/>
          </a:ln>
          <a:effectLst>
            <a:outerShdw blurRad="50800" dist="50800" dir="54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42" name="Oval 41"/>
          <p:cNvSpPr/>
          <p:nvPr/>
        </p:nvSpPr>
        <p:spPr bwMode="gray">
          <a:xfrm>
            <a:off x="496072" y="1126655"/>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1</a:t>
            </a:r>
          </a:p>
        </p:txBody>
      </p:sp>
      <p:sp>
        <p:nvSpPr>
          <p:cNvPr id="43" name="Oval 42"/>
          <p:cNvSpPr/>
          <p:nvPr/>
        </p:nvSpPr>
        <p:spPr bwMode="gray">
          <a:xfrm>
            <a:off x="516029" y="3491105"/>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2</a:t>
            </a:r>
          </a:p>
        </p:txBody>
      </p:sp>
      <p:sp>
        <p:nvSpPr>
          <p:cNvPr id="44" name="Oval 43"/>
          <p:cNvSpPr/>
          <p:nvPr/>
        </p:nvSpPr>
        <p:spPr bwMode="gray">
          <a:xfrm>
            <a:off x="5923134" y="3500441"/>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3</a:t>
            </a:r>
          </a:p>
        </p:txBody>
      </p:sp>
      <p:sp>
        <p:nvSpPr>
          <p:cNvPr id="5" name="Rectangle 4"/>
          <p:cNvSpPr/>
          <p:nvPr/>
        </p:nvSpPr>
        <p:spPr>
          <a:xfrm>
            <a:off x="809354" y="1137083"/>
            <a:ext cx="4321834" cy="1169551"/>
          </a:xfrm>
          <a:prstGeom prst="rect">
            <a:avLst/>
          </a:prstGeom>
        </p:spPr>
        <p:txBody>
          <a:bodyPr wrap="square">
            <a:spAutoFit/>
          </a:bodyPr>
          <a:lstStyle/>
          <a:p>
            <a:pPr marR="0" lvl="0">
              <a:spcBef>
                <a:spcPts val="0"/>
              </a:spcBef>
              <a:spcAft>
                <a:spcPts val="0"/>
              </a:spcAft>
            </a:pPr>
            <a:r>
              <a:rPr lang="en-US" sz="1400" dirty="0">
                <a:ea typeface="Times New Roman" panose="02020603050405020304" pitchFamily="18" charset="0"/>
              </a:rPr>
              <a:t>From your </a:t>
            </a:r>
            <a:r>
              <a:rPr lang="en-US" sz="1400" dirty="0" smtClean="0">
                <a:ea typeface="Times New Roman" panose="02020603050405020304" pitchFamily="18" charset="0"/>
              </a:rPr>
              <a:t>standard </a:t>
            </a:r>
            <a:r>
              <a:rPr lang="en-US" sz="1400" dirty="0">
                <a:ea typeface="Times New Roman" panose="02020603050405020304" pitchFamily="18" charset="0"/>
              </a:rPr>
              <a:t>account dashboard, click your name to the right of Company Settings and click on </a:t>
            </a:r>
            <a:r>
              <a:rPr lang="en-US" sz="1400" b="1" dirty="0">
                <a:ea typeface="Times New Roman" panose="02020603050405020304" pitchFamily="18" charset="0"/>
              </a:rPr>
              <a:t>Link User IDs</a:t>
            </a:r>
            <a:r>
              <a:rPr lang="en-US" sz="1400" dirty="0">
                <a:ea typeface="Times New Roman" panose="02020603050405020304" pitchFamily="18" charset="0"/>
              </a:rPr>
              <a:t> from the menu.</a:t>
            </a:r>
          </a:p>
          <a:p>
            <a:pPr marR="0" lvl="0">
              <a:spcBef>
                <a:spcPts val="0"/>
              </a:spcBef>
              <a:spcAft>
                <a:spcPts val="0"/>
              </a:spcAft>
            </a:pPr>
            <a:endParaRPr lang="en-US" sz="1400" dirty="0">
              <a:ea typeface="Times New Roman" panose="02020603050405020304" pitchFamily="18" charset="0"/>
            </a:endParaRPr>
          </a:p>
          <a:p>
            <a:pPr marR="0" lvl="0">
              <a:spcBef>
                <a:spcPts val="0"/>
              </a:spcBef>
              <a:spcAft>
                <a:spcPts val="0"/>
              </a:spcAft>
            </a:pPr>
            <a:r>
              <a:rPr lang="en-US" sz="1400" b="1" dirty="0">
                <a:ea typeface="Times New Roman" panose="02020603050405020304" pitchFamily="18" charset="0"/>
              </a:rPr>
              <a:t>Once a User ID is linked it cannot be unlinked</a:t>
            </a:r>
          </a:p>
        </p:txBody>
      </p:sp>
      <p:sp>
        <p:nvSpPr>
          <p:cNvPr id="45" name="Rectangle 44"/>
          <p:cNvSpPr/>
          <p:nvPr/>
        </p:nvSpPr>
        <p:spPr>
          <a:xfrm>
            <a:off x="864247" y="3473645"/>
            <a:ext cx="4692595" cy="523220"/>
          </a:xfrm>
          <a:prstGeom prst="rect">
            <a:avLst/>
          </a:prstGeom>
        </p:spPr>
        <p:txBody>
          <a:bodyPr wrap="square">
            <a:spAutoFit/>
          </a:bodyPr>
          <a:lstStyle/>
          <a:p>
            <a:pPr marR="0" lvl="0">
              <a:spcBef>
                <a:spcPts val="0"/>
              </a:spcBef>
              <a:spcAft>
                <a:spcPts val="0"/>
              </a:spcAft>
            </a:pPr>
            <a:r>
              <a:rPr lang="en-US" sz="1400" dirty="0">
                <a:latin typeface="+mj-lt"/>
                <a:ea typeface="Calibri" panose="020F0502020204030204" pitchFamily="34" charset="0"/>
              </a:rPr>
              <a:t>Under </a:t>
            </a:r>
            <a:r>
              <a:rPr lang="en-US" sz="1400" b="1" dirty="0">
                <a:latin typeface="+mj-lt"/>
                <a:ea typeface="Calibri" panose="020F0502020204030204" pitchFamily="34" charset="0"/>
              </a:rPr>
              <a:t>No Approval Needed </a:t>
            </a:r>
            <a:r>
              <a:rPr lang="en-US" sz="1400" dirty="0">
                <a:latin typeface="+mj-lt"/>
                <a:ea typeface="Calibri" panose="020F0502020204030204" pitchFamily="34" charset="0"/>
              </a:rPr>
              <a:t>enter the credentials for the </a:t>
            </a:r>
            <a:r>
              <a:rPr lang="en-US" sz="1400" dirty="0" smtClean="0">
                <a:latin typeface="+mj-lt"/>
                <a:ea typeface="Calibri" panose="020F0502020204030204" pitchFamily="34" charset="0"/>
              </a:rPr>
              <a:t>enterprise </a:t>
            </a:r>
            <a:r>
              <a:rPr lang="en-US" sz="1400" dirty="0">
                <a:latin typeface="+mj-lt"/>
                <a:ea typeface="Calibri" panose="020F0502020204030204" pitchFamily="34" charset="0"/>
              </a:rPr>
              <a:t>account to be linked and click </a:t>
            </a:r>
            <a:r>
              <a:rPr lang="en-US" sz="1400" b="1" dirty="0">
                <a:latin typeface="+mj-lt"/>
                <a:ea typeface="Calibri" panose="020F0502020204030204" pitchFamily="34" charset="0"/>
              </a:rPr>
              <a:t>Link Accounts</a:t>
            </a:r>
            <a:endParaRPr lang="en-US" sz="1400" dirty="0">
              <a:latin typeface="+mj-lt"/>
              <a:ea typeface="Calibri" panose="020F0502020204030204" pitchFamily="34" charset="0"/>
            </a:endParaRPr>
          </a:p>
        </p:txBody>
      </p:sp>
      <p:sp>
        <p:nvSpPr>
          <p:cNvPr id="46" name="Rectangle 45"/>
          <p:cNvSpPr/>
          <p:nvPr/>
        </p:nvSpPr>
        <p:spPr>
          <a:xfrm>
            <a:off x="6246153" y="3514423"/>
            <a:ext cx="4991314" cy="523220"/>
          </a:xfrm>
          <a:prstGeom prst="rect">
            <a:avLst/>
          </a:prstGeom>
        </p:spPr>
        <p:txBody>
          <a:bodyPr wrap="square">
            <a:spAutoFit/>
          </a:bodyPr>
          <a:lstStyle/>
          <a:p>
            <a:pPr marR="0" lvl="0">
              <a:spcBef>
                <a:spcPts val="0"/>
              </a:spcBef>
              <a:spcAft>
                <a:spcPts val="0"/>
              </a:spcAft>
            </a:pPr>
            <a:r>
              <a:rPr lang="en-US" sz="1400" dirty="0">
                <a:latin typeface="+mj-lt"/>
                <a:ea typeface="Calibri" panose="020F0502020204030204" pitchFamily="34" charset="0"/>
              </a:rPr>
              <a:t>You can then switch between the linked User IDs by clicking your name and the account you would like to access</a:t>
            </a:r>
          </a:p>
        </p:txBody>
      </p:sp>
      <p:pic>
        <p:nvPicPr>
          <p:cNvPr id="41" name="Picture 40"/>
          <p:cNvPicPr>
            <a:picLocks noChangeAspect="1"/>
          </p:cNvPicPr>
          <p:nvPr/>
        </p:nvPicPr>
        <p:blipFill>
          <a:blip r:embed="rId12"/>
          <a:stretch>
            <a:fillRect/>
          </a:stretch>
        </p:blipFill>
        <p:spPr>
          <a:xfrm>
            <a:off x="6095473" y="4051066"/>
            <a:ext cx="4924868" cy="2238989"/>
          </a:xfrm>
          <a:prstGeom prst="rect">
            <a:avLst/>
          </a:prstGeom>
          <a:ln>
            <a:solidFill>
              <a:schemeClr val="tx1"/>
            </a:solidFill>
          </a:ln>
          <a:effectLst>
            <a:outerShdw blurRad="50800" dist="50800" dir="5400000" algn="ctr" rotWithShape="0">
              <a:schemeClr val="bg2"/>
            </a:outerShdw>
          </a:effectLst>
        </p:spPr>
      </p:pic>
    </p:spTree>
    <p:extLst>
      <p:ext uri="{BB962C8B-B14F-4D97-AF65-F5344CB8AC3E}">
        <p14:creationId xmlns:p14="http://schemas.microsoft.com/office/powerpoint/2010/main" val="1192105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Benefits</a:t>
            </a:r>
            <a:endParaRPr lang="en-US" dirty="0">
              <a:solidFill>
                <a:schemeClr val="accent1"/>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399" y="2602570"/>
            <a:ext cx="3648075" cy="3648075"/>
          </a:xfrm>
          <a:prstGeom prst="rect">
            <a:avLst/>
          </a:prstGeom>
        </p:spPr>
      </p:pic>
      <p:sp>
        <p:nvSpPr>
          <p:cNvPr id="19" name="Rectangle 18"/>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0" name="object 28">
            <a:hlinkClick r:id="rId3" action="ppaction://hlinksldjump"/>
          </p:cNvPr>
          <p:cNvSpPr/>
          <p:nvPr/>
        </p:nvSpPr>
        <p:spPr>
          <a:xfrm>
            <a:off x="11748055" y="0"/>
            <a:ext cx="442603" cy="1258961"/>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1"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2" name="object 30">
            <a:hlinkClick r:id="rId4"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3" name="object 30">
            <a:hlinkClick r:id="rId5"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24" name="object 30">
            <a:hlinkClick r:id="rId6"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25"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26" name="object 35">
            <a:hlinkClick r:id="rId6"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27" name="object 30">
            <a:hlinkClick r:id="rId7"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8" name="object 30">
            <a:hlinkClick r:id="rId8"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9" name="object 30">
            <a:hlinkClick r:id="rId9"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1"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2"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3" name="object 37">
            <a:hlinkClick r:id="rId10"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4"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35" name="object 28">
            <a:hlinkClick r:id="rId3"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6" name="object 28">
            <a:hlinkClick r:id="rId4"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7" name="object 28">
            <a:hlinkClick r:id="rId5"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8" name="object 28">
            <a:hlinkClick r:id="rId6"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9" name="object 28">
            <a:hlinkClick r:id="rId7"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object 28">
            <a:hlinkClick r:id="rId8"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1" name="object 28">
            <a:hlinkClick r:id="rId9"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3136161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grpSp>
        <p:nvGrpSpPr>
          <p:cNvPr id="61" name="Group 60"/>
          <p:cNvGrpSpPr/>
          <p:nvPr/>
        </p:nvGrpSpPr>
        <p:grpSpPr>
          <a:xfrm>
            <a:off x="5688378" y="965651"/>
            <a:ext cx="4318330" cy="1629476"/>
            <a:chOff x="563552" y="1864311"/>
            <a:chExt cx="3758981" cy="2295787"/>
          </a:xfrm>
        </p:grpSpPr>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l="6311" t="9605" r="9209" b="68157"/>
            <a:stretch/>
          </p:blipFill>
          <p:spPr>
            <a:xfrm>
              <a:off x="563552" y="1864311"/>
              <a:ext cx="3758981" cy="2295787"/>
            </a:xfrm>
            <a:prstGeom prst="rect">
              <a:avLst/>
            </a:prstGeom>
            <a:ln>
              <a:noFill/>
            </a:ln>
            <a:effectLst>
              <a:outerShdw blurRad="292100" dist="139700" dir="2700000" algn="tl" rotWithShape="0">
                <a:srgbClr val="333333">
                  <a:alpha val="65000"/>
                </a:srgbClr>
              </a:outerShdw>
            </a:effectLst>
          </p:spPr>
        </p:pic>
        <p:pic>
          <p:nvPicPr>
            <p:cNvPr id="63" name="Picture 62"/>
            <p:cNvPicPr>
              <a:picLocks noChangeAspect="1"/>
            </p:cNvPicPr>
            <p:nvPr/>
          </p:nvPicPr>
          <p:blipFill>
            <a:blip r:embed="rId3"/>
            <a:stretch>
              <a:fillRect/>
            </a:stretch>
          </p:blipFill>
          <p:spPr>
            <a:xfrm>
              <a:off x="609347" y="2640788"/>
              <a:ext cx="685299" cy="336304"/>
            </a:xfrm>
            <a:prstGeom prst="rect">
              <a:avLst/>
            </a:prstGeom>
            <a:ln>
              <a:noFill/>
            </a:ln>
            <a:effectLst>
              <a:outerShdw blurRad="292100" dist="139700" dir="2700000" algn="tl" rotWithShape="0">
                <a:srgbClr val="333333">
                  <a:alpha val="65000"/>
                </a:srgbClr>
              </a:outerShdw>
            </a:effectLst>
          </p:spPr>
        </p:pic>
      </p:grpSp>
      <p:pic>
        <p:nvPicPr>
          <p:cNvPr id="64" name="Picture 63"/>
          <p:cNvPicPr>
            <a:picLocks noChangeAspect="1"/>
          </p:cNvPicPr>
          <p:nvPr/>
        </p:nvPicPr>
        <p:blipFill>
          <a:blip r:embed="rId4"/>
          <a:stretch>
            <a:fillRect/>
          </a:stretch>
        </p:blipFill>
        <p:spPr>
          <a:xfrm>
            <a:off x="6134672" y="2004149"/>
            <a:ext cx="4197038" cy="2433824"/>
          </a:xfrm>
          <a:prstGeom prst="rect">
            <a:avLst/>
          </a:prstGeom>
          <a:ln>
            <a:noFill/>
          </a:ln>
          <a:effectLst>
            <a:outerShdw blurRad="292100" dist="139700" dir="2700000" algn="tl" rotWithShape="0">
              <a:srgbClr val="333333">
                <a:alpha val="65000"/>
              </a:srgbClr>
            </a:outerShdw>
          </a:effectLst>
        </p:spPr>
      </p:pic>
      <p:pic>
        <p:nvPicPr>
          <p:cNvPr id="65" name="Picture 64"/>
          <p:cNvPicPr>
            <a:picLocks noChangeAspect="1"/>
          </p:cNvPicPr>
          <p:nvPr/>
        </p:nvPicPr>
        <p:blipFill rotWithShape="1">
          <a:blip r:embed="rId5">
            <a:extLst>
              <a:ext uri="{28A0092B-C50C-407E-A947-70E740481C1C}">
                <a14:useLocalDpi xmlns:a14="http://schemas.microsoft.com/office/drawing/2010/main" val="0"/>
              </a:ext>
            </a:extLst>
          </a:blip>
          <a:srcRect b="48541"/>
          <a:stretch/>
        </p:blipFill>
        <p:spPr>
          <a:xfrm>
            <a:off x="6405491" y="3179148"/>
            <a:ext cx="3937067" cy="2576774"/>
          </a:xfrm>
          <a:prstGeom prst="rect">
            <a:avLst/>
          </a:prstGeom>
          <a:ln>
            <a:noFill/>
          </a:ln>
          <a:effectLst>
            <a:outerShdw blurRad="292100" dist="139700" dir="2700000" algn="tl" rotWithShape="0">
              <a:srgbClr val="333333">
                <a:alpha val="65000"/>
              </a:srgbClr>
            </a:outerShdw>
          </a:effectLst>
        </p:spPr>
      </p:pic>
      <p:pic>
        <p:nvPicPr>
          <p:cNvPr id="66" name="Picture 65"/>
          <p:cNvPicPr>
            <a:picLocks noChangeAspect="1"/>
          </p:cNvPicPr>
          <p:nvPr/>
        </p:nvPicPr>
        <p:blipFill rotWithShape="1">
          <a:blip r:embed="rId6"/>
          <a:srcRect r="41141" b="32357"/>
          <a:stretch/>
        </p:blipFill>
        <p:spPr>
          <a:xfrm>
            <a:off x="7700705" y="3990005"/>
            <a:ext cx="3349098" cy="2593848"/>
          </a:xfrm>
          <a:prstGeom prst="rect">
            <a:avLst/>
          </a:prstGeom>
          <a:ln>
            <a:noFill/>
          </a:ln>
          <a:effectLst>
            <a:outerShdw blurRad="292100" dist="139700" dir="2700000" algn="tl" rotWithShape="0">
              <a:srgbClr val="333333">
                <a:alpha val="65000"/>
              </a:srgbClr>
            </a:outerShdw>
          </a:effectLst>
        </p:spPr>
      </p:pic>
      <p:sp>
        <p:nvSpPr>
          <p:cNvPr id="68" name="Text Placeholder 2"/>
          <p:cNvSpPr txBox="1">
            <a:spLocks/>
          </p:cNvSpPr>
          <p:nvPr/>
        </p:nvSpPr>
        <p:spPr bwMode="gray">
          <a:xfrm>
            <a:off x="418073" y="1124061"/>
            <a:ext cx="5136721" cy="4758988"/>
          </a:xfrm>
          <a:prstGeom prst="rect">
            <a:avLst/>
          </a:prstGeom>
        </p:spPr>
        <p:txBody>
          <a:bodyPr vert="horz" lIns="0" tIns="98330" rIns="0" bIns="0" rtlCol="0">
            <a:noAutofit/>
          </a:bodyPr>
          <a:lstStyle>
            <a:lvl1pPr marL="368531" indent="-245801" algn="l" defTabSz="1088776" rtl="0" eaLnBrk="1" latinLnBrk="0" hangingPunct="1">
              <a:lnSpc>
                <a:spcPct val="100000"/>
              </a:lnSpc>
              <a:spcBef>
                <a:spcPts val="546"/>
              </a:spcBef>
              <a:buClr>
                <a:schemeClr val="accent1"/>
              </a:buClr>
              <a:buSzPct val="100000"/>
              <a:buFont typeface="Wingdings" pitchFamily="2" charset="2"/>
              <a:buChar char=""/>
              <a:defRPr sz="1600" b="0" kern="1200">
                <a:solidFill>
                  <a:schemeClr val="tx1"/>
                </a:solidFill>
                <a:latin typeface="+mn-lt"/>
                <a:ea typeface="+mn-ea"/>
                <a:cs typeface="+mn-cs"/>
              </a:defRPr>
            </a:lvl1pPr>
            <a:lvl2pPr marL="614504" indent="-245801" algn="l" defTabSz="1088776" rtl="0" eaLnBrk="1" latinLnBrk="0" hangingPunct="1">
              <a:spcBef>
                <a:spcPts val="546"/>
              </a:spcBef>
              <a:buClr>
                <a:schemeClr val="accent2"/>
              </a:buClr>
              <a:buSzPct val="100000"/>
              <a:buFont typeface="Arial" pitchFamily="34" charset="0"/>
              <a:buChar char="–"/>
              <a:defRPr sz="16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99"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5750" indent="-285750" eaLnBrk="0" hangingPunct="0">
              <a:spcBef>
                <a:spcPts val="600"/>
              </a:spcBef>
              <a:spcAft>
                <a:spcPts val="600"/>
              </a:spcAft>
              <a:buClr>
                <a:srgbClr val="F0AB00"/>
              </a:buClr>
              <a:buFont typeface="Wingdings" panose="05000000000000000000" pitchFamily="2" charset="2"/>
              <a:buChar char="Ø"/>
              <a:defRPr/>
            </a:pPr>
            <a:r>
              <a:rPr lang="en-US" sz="1800" dirty="0">
                <a:solidFill>
                  <a:srgbClr val="000000"/>
                </a:solidFill>
              </a:rPr>
              <a:t>FREE for all basic transactions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1088776" rtl="0" eaLnBrk="0" fontAlgn="auto" latinLnBrk="0" hangingPunct="0">
              <a:lnSpc>
                <a:spcPct val="100000"/>
              </a:lnSpc>
              <a:spcBef>
                <a:spcPts val="600"/>
              </a:spcBef>
              <a:spcAft>
                <a:spcPts val="600"/>
              </a:spcAft>
              <a:buClr>
                <a:srgbClr val="F0AB00"/>
              </a:buClr>
              <a:buSzPct val="100000"/>
              <a:buFont typeface="Wingdings" panose="05000000000000000000" pitchFamily="2" charset="2"/>
              <a:buChar char="Ø"/>
              <a:tabLst/>
              <a:defRPr/>
            </a:pPr>
            <a:r>
              <a:rPr lang="en-SG" sz="1800" noProof="0" dirty="0">
                <a:solidFill>
                  <a:srgbClr val="000000"/>
                </a:solidFill>
                <a:latin typeface="Arial"/>
              </a:rPr>
              <a:t>C</a:t>
            </a:r>
            <a:r>
              <a:rPr kumimoji="0" lang="en-SG" sz="1800" b="0" i="0" u="none" strike="noStrike" kern="1200" cap="none" spc="0" normalizeH="0" baseline="0" noProof="0" dirty="0">
                <a:ln>
                  <a:noFill/>
                </a:ln>
                <a:solidFill>
                  <a:srgbClr val="000000"/>
                </a:solidFill>
                <a:effectLst/>
                <a:uLnTx/>
                <a:uFillTx/>
                <a:latin typeface="Arial"/>
                <a:ea typeface="+mn-ea"/>
                <a:cs typeface="+mn-cs"/>
              </a:rPr>
              <a:t>reate validated, electronic invoices</a:t>
            </a:r>
            <a:r>
              <a:rPr kumimoji="0" lang="en-SG" sz="1800" b="0" i="0" u="none" strike="noStrike" kern="1200" cap="none" spc="0" normalizeH="0" noProof="0" dirty="0">
                <a:ln>
                  <a:noFill/>
                </a:ln>
                <a:solidFill>
                  <a:srgbClr val="000000"/>
                </a:solidFill>
                <a:effectLst/>
                <a:uLnTx/>
                <a:uFillTx/>
                <a:latin typeface="Arial"/>
                <a:ea typeface="+mn-ea"/>
                <a:cs typeface="+mn-cs"/>
              </a:rPr>
              <a:t> </a:t>
            </a:r>
            <a:r>
              <a:rPr kumimoji="0" lang="en-SG" sz="1800" b="0" i="0" u="none" strike="noStrike" kern="1200" cap="none" spc="0" normalizeH="0" baseline="0" noProof="0" dirty="0">
                <a:ln>
                  <a:noFill/>
                </a:ln>
                <a:solidFill>
                  <a:srgbClr val="000000"/>
                </a:solidFill>
                <a:effectLst/>
                <a:uLnTx/>
                <a:uFillTx/>
                <a:latin typeface="Arial"/>
                <a:ea typeface="+mn-ea"/>
                <a:cs typeface="+mn-cs"/>
              </a:rPr>
              <a:t>and other business documents within seconds</a:t>
            </a:r>
          </a:p>
          <a:p>
            <a:pPr marL="285750" indent="-285750" eaLnBrk="0" hangingPunct="0">
              <a:spcBef>
                <a:spcPts val="600"/>
              </a:spcBef>
              <a:spcAft>
                <a:spcPts val="600"/>
              </a:spcAft>
              <a:buClr>
                <a:srgbClr val="F0AB00"/>
              </a:buClr>
              <a:buFont typeface="Wingdings" panose="05000000000000000000" pitchFamily="2" charset="2"/>
              <a:buChar char="Ø"/>
              <a:defRPr/>
            </a:pPr>
            <a:r>
              <a:rPr lang="en-US" sz="1800" dirty="0">
                <a:solidFill>
                  <a:srgbClr val="000000"/>
                </a:solidFill>
              </a:rPr>
              <a:t>Improve invoice accuracy and get paid faster</a:t>
            </a:r>
            <a:endParaRPr kumimoji="0" lang="en-SG" sz="1800" b="0" i="0" u="none" strike="noStrike" kern="1200" cap="none" spc="0" normalizeH="0" baseline="0" noProof="0" dirty="0">
              <a:ln>
                <a:noFill/>
              </a:ln>
              <a:solidFill>
                <a:srgbClr val="000000"/>
              </a:solidFill>
              <a:effectLst/>
              <a:uLnTx/>
              <a:uFillTx/>
              <a:latin typeface="Arial"/>
              <a:ea typeface="+mn-ea"/>
              <a:cs typeface="+mn-cs"/>
            </a:endParaRPr>
          </a:p>
          <a:p>
            <a:pPr marL="285750" indent="-285750" eaLnBrk="0" hangingPunct="0">
              <a:spcBef>
                <a:spcPts val="600"/>
              </a:spcBef>
              <a:spcAft>
                <a:spcPts val="600"/>
              </a:spcAft>
              <a:buClr>
                <a:srgbClr val="F0AB00"/>
              </a:buClr>
              <a:buFont typeface="Wingdings" panose="05000000000000000000" pitchFamily="2" charset="2"/>
              <a:buChar char="Ø"/>
              <a:defRPr/>
            </a:pPr>
            <a:r>
              <a:rPr lang="en-US" sz="1800" dirty="0">
                <a:solidFill>
                  <a:srgbClr val="000000"/>
                </a:solidFill>
              </a:rPr>
              <a:t>Receive real-time invoice status notifications</a:t>
            </a:r>
          </a:p>
          <a:p>
            <a:pPr marL="285750" indent="-285750" eaLnBrk="0" hangingPunct="0">
              <a:spcBef>
                <a:spcPts val="600"/>
              </a:spcBef>
              <a:spcAft>
                <a:spcPts val="600"/>
              </a:spcAft>
              <a:buClr>
                <a:srgbClr val="F0AB00"/>
              </a:buClr>
              <a:buFont typeface="Wingdings" panose="05000000000000000000" pitchFamily="2" charset="2"/>
              <a:buChar char="Ø"/>
              <a:defRPr/>
            </a:pPr>
            <a:r>
              <a:rPr lang="en-US" sz="1800" dirty="0">
                <a:solidFill>
                  <a:srgbClr val="000000"/>
                </a:solidFill>
              </a:rPr>
              <a:t>Increase business with existing and future customers using Ariba Discovery</a:t>
            </a:r>
            <a:endParaRPr kumimoji="0" lang="en-SG" sz="1800" b="0" i="0" u="none" strike="noStrike" kern="1200" cap="none" spc="0" normalizeH="0" baseline="0" noProof="0" dirty="0">
              <a:ln>
                <a:noFill/>
              </a:ln>
              <a:solidFill>
                <a:srgbClr val="000000"/>
              </a:solidFill>
              <a:effectLst/>
              <a:uLnTx/>
              <a:uFillTx/>
              <a:latin typeface="Arial"/>
              <a:ea typeface="+mn-ea"/>
              <a:cs typeface="+mn-cs"/>
            </a:endParaRPr>
          </a:p>
          <a:p>
            <a:pPr marL="285750" indent="-285750" eaLnBrk="0" hangingPunct="0">
              <a:spcBef>
                <a:spcPts val="600"/>
              </a:spcBef>
              <a:spcAft>
                <a:spcPts val="600"/>
              </a:spcAft>
              <a:buClr>
                <a:srgbClr val="F0AB00"/>
              </a:buClr>
              <a:buFont typeface="Wingdings" panose="05000000000000000000" pitchFamily="2" charset="2"/>
              <a:buChar char="Ø"/>
              <a:defRPr/>
            </a:pPr>
            <a:r>
              <a:rPr lang="en-US" sz="1800" dirty="0"/>
              <a:t>Promote your company to other customers on Ariba Network</a:t>
            </a:r>
          </a:p>
          <a:p>
            <a:pPr marL="285750" indent="-285750" eaLnBrk="0" hangingPunct="0">
              <a:spcBef>
                <a:spcPts val="600"/>
              </a:spcBef>
              <a:spcAft>
                <a:spcPts val="600"/>
              </a:spcAft>
              <a:buClr>
                <a:srgbClr val="F0AB00"/>
              </a:buClr>
              <a:buFont typeface="Wingdings" panose="05000000000000000000" pitchFamily="2" charset="2"/>
              <a:buChar char="Ø"/>
              <a:defRPr/>
            </a:pPr>
            <a:r>
              <a:rPr lang="en-US" sz="1800" dirty="0"/>
              <a:t>Email notification and online download provide access to invoices for your local archiving</a:t>
            </a:r>
          </a:p>
          <a:p>
            <a:pPr marL="285750" marR="0" lvl="0" indent="-285750" algn="l" defTabSz="1088776" rtl="0" eaLnBrk="0" fontAlgn="auto" latinLnBrk="0" hangingPunct="0">
              <a:lnSpc>
                <a:spcPct val="100000"/>
              </a:lnSpc>
              <a:spcBef>
                <a:spcPts val="600"/>
              </a:spcBef>
              <a:spcAft>
                <a:spcPts val="600"/>
              </a:spcAft>
              <a:buClr>
                <a:srgbClr val="F0AB00"/>
              </a:buClr>
              <a:buSzPct val="100000"/>
              <a:buFont typeface="Wingdings" panose="05000000000000000000" pitchFamily="2" charset="2"/>
              <a:buChar char="Ø"/>
              <a:tabLst/>
              <a:defRPr/>
            </a:pPr>
            <a:r>
              <a:rPr lang="en-US" sz="1800" dirty="0">
                <a:solidFill>
                  <a:srgbClr val="000000"/>
                </a:solidFill>
                <a:latin typeface="Arial"/>
              </a:rPr>
              <a:t>Enjoy a</a:t>
            </a:r>
            <a:r>
              <a:rPr kumimoji="0" lang="en-US" sz="1800" b="0" i="0" u="none" strike="noStrike" kern="1200" cap="none" spc="0" normalizeH="0" baseline="0" noProof="0" dirty="0">
                <a:ln>
                  <a:noFill/>
                </a:ln>
                <a:solidFill>
                  <a:srgbClr val="000000"/>
                </a:solidFill>
                <a:effectLst/>
                <a:uLnTx/>
                <a:uFillTx/>
                <a:latin typeface="Arial"/>
                <a:ea typeface="+mn-ea"/>
                <a:cs typeface="+mn-cs"/>
              </a:rPr>
              <a:t> single, unified user experience </a:t>
            </a:r>
            <a:r>
              <a:rPr kumimoji="0" lang="de-DE" sz="1800" b="0" i="0" u="none" strike="noStrike" kern="1200" cap="none" spc="0" normalizeH="0" baseline="0" noProof="0" dirty="0">
                <a:ln>
                  <a:noFill/>
                </a:ln>
                <a:solidFill>
                  <a:srgbClr val="000000"/>
                </a:solidFill>
                <a:effectLst/>
                <a:uLnTx/>
                <a:uFillTx/>
                <a:latin typeface="Arial"/>
                <a:ea typeface="+mn-ea"/>
                <a:cs typeface="+mn-cs"/>
              </a:rPr>
              <a:t>using one</a:t>
            </a:r>
            <a:r>
              <a:rPr kumimoji="0" lang="en-SG" sz="1800" b="0" i="0" u="none" strike="noStrike" kern="1200" cap="none" spc="0" normalizeH="0" baseline="0" noProof="0" dirty="0">
                <a:ln>
                  <a:noFill/>
                </a:ln>
                <a:solidFill>
                  <a:srgbClr val="000000"/>
                </a:solidFill>
                <a:effectLst/>
                <a:uLnTx/>
                <a:uFillTx/>
                <a:latin typeface="Arial"/>
                <a:ea typeface="+mn-ea"/>
                <a:cs typeface="+mn-cs"/>
              </a:rPr>
              <a:t> account for </a:t>
            </a:r>
            <a:r>
              <a:rPr lang="en-SG" sz="1800" dirty="0">
                <a:solidFill>
                  <a:srgbClr val="000000"/>
                </a:solidFill>
                <a:latin typeface="Arial"/>
              </a:rPr>
              <a:t>order fulfillment</a:t>
            </a:r>
            <a:r>
              <a:rPr kumimoji="0" lang="en-SG" sz="1800" b="0" i="0" u="none" strike="noStrike" kern="1200" cap="none" spc="0" normalizeH="0" baseline="0" noProof="0" dirty="0">
                <a:ln>
                  <a:noFill/>
                </a:ln>
                <a:solidFill>
                  <a:srgbClr val="000000"/>
                </a:solidFill>
                <a:effectLst/>
                <a:uLnTx/>
                <a:uFillTx/>
                <a:latin typeface="Arial"/>
                <a:ea typeface="+mn-ea"/>
              </a:rPr>
              <a:t>, selling, and mobile</a:t>
            </a:r>
            <a:r>
              <a:rPr kumimoji="0" lang="en-SG" sz="1800" b="0" i="0" u="none" strike="noStrike" kern="1200" cap="none" spc="0" normalizeH="0" noProof="0" dirty="0">
                <a:ln>
                  <a:noFill/>
                </a:ln>
                <a:solidFill>
                  <a:srgbClr val="000000"/>
                </a:solidFill>
                <a:effectLst/>
                <a:uLnTx/>
                <a:uFillTx/>
                <a:latin typeface="Arial"/>
                <a:ea typeface="+mn-ea"/>
              </a:rPr>
              <a:t> access</a:t>
            </a:r>
            <a:endParaRPr kumimoji="0" lang="en-SG" sz="1800" b="0" i="0" u="none" strike="noStrike" kern="1200" cap="none" spc="0" normalizeH="0" baseline="0" noProof="0" dirty="0">
              <a:ln>
                <a:noFill/>
              </a:ln>
              <a:solidFill>
                <a:srgbClr val="000000"/>
              </a:solidFill>
              <a:effectLst/>
              <a:uLnTx/>
              <a:uFillTx/>
              <a:latin typeface="Arial"/>
              <a:ea typeface="+mn-ea"/>
            </a:endParaRPr>
          </a:p>
          <a:p>
            <a:pPr marL="228577" marR="0" lvl="0" indent="-228577" algn="l" defTabSz="1088776" rtl="0" eaLnBrk="0" fontAlgn="auto" latinLnBrk="0" hangingPunct="0">
              <a:lnSpc>
                <a:spcPct val="100000"/>
              </a:lnSpc>
              <a:spcBef>
                <a:spcPts val="600"/>
              </a:spcBef>
              <a:spcAft>
                <a:spcPts val="600"/>
              </a:spcAft>
              <a:buClr>
                <a:srgbClr val="F0AB00"/>
              </a:buClr>
              <a:buSzPct val="100000"/>
              <a:buFont typeface="Wingdings"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endParaRPr>
          </a:p>
          <a:p>
            <a:pPr marL="0" marR="0" lvl="0" indent="0" algn="l" defTabSz="1088776" rtl="0" eaLnBrk="0" fontAlgn="auto" latinLnBrk="0" hangingPunct="0">
              <a:lnSpc>
                <a:spcPct val="100000"/>
              </a:lnSpc>
              <a:spcBef>
                <a:spcPts val="600"/>
              </a:spcBef>
              <a:spcAft>
                <a:spcPts val="600"/>
              </a:spcAft>
              <a:buClr>
                <a:srgbClr val="F0AB00"/>
              </a:buClr>
              <a:buSzPct val="100000"/>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endParaRPr>
          </a:p>
          <a:p>
            <a:pPr marL="228577" marR="0" lvl="0" indent="-245801" algn="l" defTabSz="1088776" rtl="0" eaLnBrk="1" fontAlgn="auto" latinLnBrk="0" hangingPunct="1">
              <a:lnSpc>
                <a:spcPct val="100000"/>
              </a:lnSpc>
              <a:spcBef>
                <a:spcPts val="546"/>
              </a:spcBef>
              <a:spcAft>
                <a:spcPts val="600"/>
              </a:spcAft>
              <a:buClr>
                <a:srgbClr val="F0AB00"/>
              </a:buClr>
              <a:buSzPct val="100000"/>
              <a:buFont typeface="Wingdings" pitchFamily="2" charset="2"/>
              <a:buChar char=""/>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1088776" rtl="0" eaLnBrk="1" fontAlgn="auto" latinLnBrk="0" hangingPunct="1">
              <a:lnSpc>
                <a:spcPct val="100000"/>
              </a:lnSpc>
              <a:spcBef>
                <a:spcPts val="546"/>
              </a:spcBef>
              <a:spcAft>
                <a:spcPts val="600"/>
              </a:spcAft>
              <a:buClr>
                <a:srgbClr val="F0AB00"/>
              </a:buClr>
              <a:buSzPct val="100000"/>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1088776" rtl="0" eaLnBrk="1" fontAlgn="auto" latinLnBrk="0" hangingPunct="1">
              <a:lnSpc>
                <a:spcPct val="100000"/>
              </a:lnSpc>
              <a:spcBef>
                <a:spcPts val="546"/>
              </a:spcBef>
              <a:spcAft>
                <a:spcPts val="600"/>
              </a:spcAft>
              <a:buClr>
                <a:srgbClr val="F0AB00"/>
              </a:buClr>
              <a:buSzPct val="100000"/>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9" name="Title 3"/>
          <p:cNvSpPr>
            <a:spLocks noGrp="1"/>
          </p:cNvSpPr>
          <p:nvPr>
            <p:ph type="title"/>
          </p:nvPr>
        </p:nvSpPr>
        <p:spPr>
          <a:xfrm>
            <a:off x="186865" y="401163"/>
            <a:ext cx="11087033" cy="430887"/>
          </a:xfrm>
        </p:spPr>
        <p:txBody>
          <a:bodyPr/>
          <a:lstStyle/>
          <a:p>
            <a:r>
              <a:rPr lang="en-US" sz="2800" dirty="0"/>
              <a:t>How </a:t>
            </a:r>
            <a:r>
              <a:rPr lang="en-US" sz="2800" dirty="0" smtClean="0"/>
              <a:t>standard </a:t>
            </a:r>
            <a:r>
              <a:rPr lang="en-US" sz="2800" dirty="0"/>
              <a:t>account benefits YOU</a:t>
            </a:r>
          </a:p>
        </p:txBody>
      </p:sp>
      <p:sp>
        <p:nvSpPr>
          <p:cNvPr id="40" name="Rectangle 39"/>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41" name="object 28">
            <a:hlinkClick r:id="rId7"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2"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3" name="object 30">
            <a:hlinkClick r:id="rId8"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4" name="object 30">
            <a:hlinkClick r:id="rId9"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5" name="object 30">
            <a:hlinkClick r:id="rId10"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46"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7" name="object 35">
            <a:hlinkClick r:id="rId10"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8" name="object 30">
            <a:hlinkClick r:id="rId11"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9" name="object 30">
            <a:hlinkClick r:id="rId12"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13"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1"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2"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3"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4" name="object 37">
            <a:hlinkClick r:id="rId14"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5"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6" name="object 28">
            <a:hlinkClick r:id="rId7"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8" action="ppaction://hlinksldjump"/>
          </p:cNvPr>
          <p:cNvSpPr/>
          <p:nvPr/>
        </p:nvSpPr>
        <p:spPr>
          <a:xfrm>
            <a:off x="11722245" y="1258961"/>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9"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9" name="object 28">
            <a:hlinkClick r:id="rId10" action="ppaction://hlinksldjump"/>
          </p:cNvPr>
          <p:cNvSpPr/>
          <p:nvPr/>
        </p:nvSpPr>
        <p:spPr>
          <a:xfrm>
            <a:off x="11764524" y="313900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0" name="object 28">
            <a:hlinkClick r:id="rId11"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7" name="object 28">
            <a:hlinkClick r:id="rId12"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70" name="object 28">
            <a:hlinkClick r:id="rId13"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1174971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pic>
        <p:nvPicPr>
          <p:cNvPr id="3" name="Picture 2">
            <a:hlinkClick r:id="rId2"/>
          </p:cNvPr>
          <p:cNvPicPr>
            <a:picLocks noChangeAspect="1"/>
          </p:cNvPicPr>
          <p:nvPr/>
        </p:nvPicPr>
        <p:blipFill>
          <a:blip r:embed="rId3"/>
          <a:stretch>
            <a:fillRect/>
          </a:stretch>
        </p:blipFill>
        <p:spPr>
          <a:xfrm>
            <a:off x="2293432" y="1254779"/>
            <a:ext cx="7323495" cy="5160186"/>
          </a:xfrm>
          <a:prstGeom prst="rect">
            <a:avLst/>
          </a:prstGeom>
        </p:spPr>
      </p:pic>
      <p:sp>
        <p:nvSpPr>
          <p:cNvPr id="5" name="Title 1"/>
          <p:cNvSpPr txBox="1">
            <a:spLocks/>
          </p:cNvSpPr>
          <p:nvPr/>
        </p:nvSpPr>
        <p:spPr bwMode="gray">
          <a:xfrm>
            <a:off x="215408" y="267641"/>
            <a:ext cx="12164849" cy="861774"/>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sz="2800" dirty="0"/>
              <a:t>Ariba Discovery</a:t>
            </a:r>
          </a:p>
          <a:p>
            <a:r>
              <a:rPr lang="en-US" sz="2800" dirty="0"/>
              <a:t>Matching Suppliers to Buyers Ready to Buy </a:t>
            </a:r>
            <a:endParaRPr lang="en-US" sz="2800" dirty="0">
              <a:solidFill>
                <a:schemeClr val="accent1"/>
              </a:solidFill>
            </a:endParaRPr>
          </a:p>
        </p:txBody>
      </p:sp>
      <p:sp>
        <p:nvSpPr>
          <p:cNvPr id="23" name="Rectangle 22"/>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4" name="object 28">
            <a:hlinkClick r:id="rId4"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3"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4" name="object 30">
            <a:hlinkClick r:id="rId5"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5" name="object 30">
            <a:hlinkClick r:id="rId6"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6" name="object 30">
            <a:hlinkClick r:id="rId7"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47"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8" name="object 35">
            <a:hlinkClick r:id="rId7"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9" name="object 30">
            <a:hlinkClick r:id="rId8"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9"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1" name="object 30">
            <a:hlinkClick r:id="rId10"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2"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3"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4"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5" name="object 37">
            <a:hlinkClick r:id="rId11"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6"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21" name="object 28">
            <a:hlinkClick r:id="rId4"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2" name="object 28">
            <a:hlinkClick r:id="rId5"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5" name="object 28">
            <a:hlinkClick r:id="rId6"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6" name="object 28">
            <a:hlinkClick r:id="rId7"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7" name="object 28">
            <a:hlinkClick r:id="rId8"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8" name="object 28">
            <a:hlinkClick r:id="rId9"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9" name="object 28">
            <a:hlinkClick r:id="rId10"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1348949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pic>
        <p:nvPicPr>
          <p:cNvPr id="23" name="Picture 9" descr="image00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081940" y="1061001"/>
            <a:ext cx="5637159" cy="5045683"/>
          </a:xfrm>
          <a:prstGeom prst="rect">
            <a:avLst/>
          </a:prstGeom>
          <a:gradFill flip="none" rotWithShape="1">
            <a:gsLst>
              <a:gs pos="0">
                <a:srgbClr val="F0AB00">
                  <a:shade val="30000"/>
                  <a:satMod val="115000"/>
                </a:srgbClr>
              </a:gs>
              <a:gs pos="50000">
                <a:srgbClr val="F0AB00">
                  <a:shade val="67500"/>
                  <a:satMod val="115000"/>
                </a:srgbClr>
              </a:gs>
              <a:gs pos="100000">
                <a:srgbClr val="F0AB00">
                  <a:shade val="100000"/>
                  <a:satMod val="115000"/>
                </a:srgbClr>
              </a:gs>
            </a:gsLst>
            <a:path path="circle">
              <a:fillToRect l="100000" t="100000"/>
            </a:path>
            <a:tileRect r="-100000" b="-100000"/>
          </a:gradFill>
          <a:ln>
            <a:noFill/>
          </a:ln>
          <a:extLst/>
        </p:spPr>
      </p:pic>
      <p:sp>
        <p:nvSpPr>
          <p:cNvPr id="40" name="Title 1"/>
          <p:cNvSpPr txBox="1">
            <a:spLocks/>
          </p:cNvSpPr>
          <p:nvPr/>
        </p:nvSpPr>
        <p:spPr bwMode="gray">
          <a:xfrm>
            <a:off x="110878" y="430763"/>
            <a:ext cx="8819854" cy="430887"/>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sz="2800" dirty="0"/>
              <a:t>SAP Ariba Supplier Mobile App</a:t>
            </a:r>
            <a:endParaRPr lang="en-US" sz="2800" dirty="0">
              <a:solidFill>
                <a:schemeClr val="accent1"/>
              </a:solidFill>
            </a:endParaRPr>
          </a:p>
        </p:txBody>
      </p:sp>
      <p:sp>
        <p:nvSpPr>
          <p:cNvPr id="22" name="Rectangle 21"/>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41"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2"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3"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4"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5"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46"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7"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8"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9"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1"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2"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3"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4"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5"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6"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9"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0"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1"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pic>
        <p:nvPicPr>
          <p:cNvPr id="64" name="Picture 63"/>
          <p:cNvPicPr>
            <a:picLocks noChangeAspect="1"/>
          </p:cNvPicPr>
          <p:nvPr/>
        </p:nvPicPr>
        <p:blipFill>
          <a:blip r:embed="rId11"/>
          <a:stretch>
            <a:fillRect/>
          </a:stretch>
        </p:blipFill>
        <p:spPr>
          <a:xfrm>
            <a:off x="-73039" y="646207"/>
            <a:ext cx="5590297" cy="5585432"/>
          </a:xfrm>
          <a:prstGeom prst="rect">
            <a:avLst/>
          </a:prstGeom>
        </p:spPr>
      </p:pic>
      <p:sp>
        <p:nvSpPr>
          <p:cNvPr id="62"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 name="Rectangle 2"/>
          <p:cNvSpPr/>
          <p:nvPr/>
        </p:nvSpPr>
        <p:spPr>
          <a:xfrm>
            <a:off x="3926997" y="6190516"/>
            <a:ext cx="3525324" cy="307777"/>
          </a:xfrm>
          <a:prstGeom prst="rect">
            <a:avLst/>
          </a:prstGeom>
        </p:spPr>
        <p:txBody>
          <a:bodyPr wrap="none">
            <a:spAutoFit/>
          </a:bodyPr>
          <a:lstStyle/>
          <a:p>
            <a:r>
              <a:rPr lang="en-US" sz="1400" b="1" kern="0" dirty="0">
                <a:ea typeface="Arial Unicode MS" pitchFamily="34" charset="-128"/>
                <a:cs typeface="Arial Unicode MS" pitchFamily="34" charset="-128"/>
                <a:hlinkClick r:id="rId12"/>
              </a:rPr>
              <a:t>Apple iTunes App Store </a:t>
            </a:r>
            <a:r>
              <a:rPr lang="en-US" sz="1400" b="1" kern="0" dirty="0">
                <a:ea typeface="Arial Unicode MS" pitchFamily="34" charset="-128"/>
                <a:cs typeface="Arial Unicode MS" pitchFamily="34" charset="-128"/>
              </a:rPr>
              <a:t>or </a:t>
            </a:r>
            <a:r>
              <a:rPr lang="en-US" sz="1400" b="1" kern="0" dirty="0">
                <a:ea typeface="Arial Unicode MS" pitchFamily="34" charset="-128"/>
                <a:cs typeface="Arial Unicode MS" pitchFamily="34" charset="-128"/>
                <a:hlinkClick r:id="rId13"/>
              </a:rPr>
              <a:t>Google Play</a:t>
            </a:r>
            <a:endParaRPr lang="en-US" sz="1400" dirty="0"/>
          </a:p>
        </p:txBody>
      </p:sp>
      <p:pic>
        <p:nvPicPr>
          <p:cNvPr id="5" name="Picture 4"/>
          <p:cNvPicPr>
            <a:picLocks noChangeAspect="1"/>
          </p:cNvPicPr>
          <p:nvPr/>
        </p:nvPicPr>
        <p:blipFill>
          <a:blip r:embed="rId14"/>
          <a:stretch>
            <a:fillRect/>
          </a:stretch>
        </p:blipFill>
        <p:spPr>
          <a:xfrm>
            <a:off x="299734" y="1066595"/>
            <a:ext cx="11093594" cy="4974474"/>
          </a:xfrm>
          <a:prstGeom prst="rect">
            <a:avLst/>
          </a:prstGeom>
        </p:spPr>
      </p:pic>
    </p:spTree>
    <p:extLst>
      <p:ext uri="{BB962C8B-B14F-4D97-AF65-F5344CB8AC3E}">
        <p14:creationId xmlns:p14="http://schemas.microsoft.com/office/powerpoint/2010/main" val="1658145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Upgrade</a:t>
            </a:r>
            <a:endParaRPr lang="en-US" dirty="0">
              <a:solidFill>
                <a:schemeClr val="accent1"/>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399" y="2602570"/>
            <a:ext cx="3648075" cy="3648075"/>
          </a:xfrm>
          <a:prstGeom prst="rect">
            <a:avLst/>
          </a:prstGeom>
        </p:spPr>
      </p:pic>
      <p:sp>
        <p:nvSpPr>
          <p:cNvPr id="19" name="Rectangle 18"/>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0" name="object 28">
            <a:hlinkClick r:id="rId3" action="ppaction://hlinksldjump"/>
          </p:cNvPr>
          <p:cNvSpPr/>
          <p:nvPr/>
        </p:nvSpPr>
        <p:spPr>
          <a:xfrm>
            <a:off x="11748055" y="0"/>
            <a:ext cx="442603" cy="1258961"/>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1"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2" name="object 30">
            <a:hlinkClick r:id="rId4"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3" name="object 30">
            <a:hlinkClick r:id="rId5"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24" name="object 30">
            <a:hlinkClick r:id="rId6"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5"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26" name="object 35">
            <a:hlinkClick r:id="rId6"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27" name="object 30">
            <a:hlinkClick r:id="rId7"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28" name="object 30">
            <a:hlinkClick r:id="rId8"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9" name="object 30">
            <a:hlinkClick r:id="rId9"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1"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2"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3" name="object 37">
            <a:hlinkClick r:id="rId10"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4"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35" name="object 28">
            <a:hlinkClick r:id="rId3"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6" name="object 28">
            <a:hlinkClick r:id="rId4"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7" name="object 28">
            <a:hlinkClick r:id="rId5"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8" name="object 28">
            <a:hlinkClick r:id="rId6"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9" name="object 28">
            <a:hlinkClick r:id="rId7"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object 28">
            <a:hlinkClick r:id="rId8"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1" name="object 28">
            <a:hlinkClick r:id="rId9"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591375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3" name="Rectangle 22"/>
          <p:cNvSpPr/>
          <p:nvPr/>
        </p:nvSpPr>
        <p:spPr bwMode="gray">
          <a:xfrm>
            <a:off x="11478813" y="6537835"/>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4" name="object 28">
            <a:hlinkClick r:id="rId3"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3"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4" name="object 30">
            <a:hlinkClick r:id="rId4"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5" name="object 30">
            <a:hlinkClick r:id="rId5"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6" name="object 30">
            <a:hlinkClick r:id="rId6"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7"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8" name="object 35">
            <a:hlinkClick r:id="rId6"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9" name="object 30">
            <a:hlinkClick r:id="rId7"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8"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1" name="object 30">
            <a:hlinkClick r:id="rId9"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2"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3"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4"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5" name="object 37">
            <a:hlinkClick r:id="rId10"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6"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31" name="Title 1"/>
          <p:cNvSpPr txBox="1">
            <a:spLocks/>
          </p:cNvSpPr>
          <p:nvPr/>
        </p:nvSpPr>
        <p:spPr bwMode="gray">
          <a:xfrm>
            <a:off x="99745" y="366247"/>
            <a:ext cx="11379068" cy="559922"/>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smtClean="0">
                <a:solidFill>
                  <a:schemeClr val="tx1"/>
                </a:solidFill>
              </a:rPr>
              <a:t>Standard </a:t>
            </a:r>
            <a:r>
              <a:rPr lang="en-US" dirty="0">
                <a:solidFill>
                  <a:schemeClr val="tx1"/>
                </a:solidFill>
              </a:rPr>
              <a:t>Account vs. </a:t>
            </a:r>
            <a:r>
              <a:rPr lang="en-US" dirty="0" smtClean="0">
                <a:solidFill>
                  <a:schemeClr val="tx1"/>
                </a:solidFill>
              </a:rPr>
              <a:t>Enterprise </a:t>
            </a:r>
            <a:r>
              <a:rPr lang="en-US" dirty="0">
                <a:solidFill>
                  <a:schemeClr val="tx1"/>
                </a:solidFill>
              </a:rPr>
              <a:t>Account on Ariba Network</a:t>
            </a:r>
          </a:p>
        </p:txBody>
      </p:sp>
      <p:sp>
        <p:nvSpPr>
          <p:cNvPr id="26" name="object 28">
            <a:hlinkClick r:id="rId3"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8" name="object 28">
            <a:hlinkClick r:id="rId4"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9" name="object 28">
            <a:hlinkClick r:id="rId5"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object 28">
            <a:hlinkClick r:id="rId6"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1" name="object 28">
            <a:hlinkClick r:id="rId7"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2" name="object 28">
            <a:hlinkClick r:id="rId8"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9"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val="1187618765"/>
              </p:ext>
            </p:extLst>
          </p:nvPr>
        </p:nvGraphicFramePr>
        <p:xfrm>
          <a:off x="241606" y="926169"/>
          <a:ext cx="11223915" cy="5479674"/>
        </p:xfrm>
        <a:graphic>
          <a:graphicData uri="http://schemas.openxmlformats.org/drawingml/2006/table">
            <a:tbl>
              <a:tblPr>
                <a:tableStyleId>{2D5ABB26-0587-4C30-8999-92F81FD0307C}</a:tableStyleId>
              </a:tblPr>
              <a:tblGrid>
                <a:gridCol w="3856701">
                  <a:extLst>
                    <a:ext uri="{9D8B030D-6E8A-4147-A177-3AD203B41FA5}">
                      <a16:colId xmlns:a16="http://schemas.microsoft.com/office/drawing/2014/main" val="640433981"/>
                    </a:ext>
                  </a:extLst>
                </a:gridCol>
                <a:gridCol w="2890851">
                  <a:extLst>
                    <a:ext uri="{9D8B030D-6E8A-4147-A177-3AD203B41FA5}">
                      <a16:colId xmlns:a16="http://schemas.microsoft.com/office/drawing/2014/main" val="4147811948"/>
                    </a:ext>
                  </a:extLst>
                </a:gridCol>
                <a:gridCol w="4476363">
                  <a:extLst>
                    <a:ext uri="{9D8B030D-6E8A-4147-A177-3AD203B41FA5}">
                      <a16:colId xmlns:a16="http://schemas.microsoft.com/office/drawing/2014/main" val="3919427350"/>
                    </a:ext>
                  </a:extLst>
                </a:gridCol>
              </a:tblGrid>
              <a:tr h="263533">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algn="ctr"/>
                      <a:r>
                        <a:rPr lang="en-US" sz="1400" b="1" dirty="0">
                          <a:solidFill>
                            <a:schemeClr val="tx1"/>
                          </a:solidFill>
                          <a:effectLst/>
                        </a:rPr>
                        <a:t>Features</a:t>
                      </a:r>
                      <a:endParaRPr lang="en-US" sz="2000" b="1" dirty="0">
                        <a:solidFill>
                          <a:schemeClr val="tx1"/>
                        </a:solidFill>
                        <a:effectLst/>
                      </a:endParaRPr>
                    </a:p>
                  </a:txBody>
                  <a:tcPr marL="30065" marR="30065" marT="30065" marB="30065"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algn="ctr"/>
                      <a:r>
                        <a:rPr lang="en-US" sz="1400" b="1" dirty="0">
                          <a:solidFill>
                            <a:schemeClr val="tx1"/>
                          </a:solidFill>
                          <a:effectLst/>
                        </a:rPr>
                        <a:t>Light Account</a:t>
                      </a:r>
                      <a:endParaRPr lang="en-US" sz="2000" b="1" dirty="0">
                        <a:solidFill>
                          <a:schemeClr val="tx1"/>
                        </a:solidFill>
                        <a:effectLst/>
                      </a:endParaRPr>
                    </a:p>
                  </a:txBody>
                  <a:tcPr marL="30065" marR="30065" marT="30065" marB="30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algn="ctr"/>
                      <a:r>
                        <a:rPr lang="en-US" sz="1400" b="1" dirty="0">
                          <a:solidFill>
                            <a:schemeClr val="tx1"/>
                          </a:solidFill>
                          <a:effectLst/>
                        </a:rPr>
                        <a:t>Full-use Account</a:t>
                      </a:r>
                      <a:endParaRPr lang="en-US" sz="2000" b="1" dirty="0">
                        <a:solidFill>
                          <a:schemeClr val="tx1"/>
                        </a:solidFill>
                        <a:effectLst/>
                      </a:endParaRPr>
                    </a:p>
                  </a:txBody>
                  <a:tcPr marL="30065" marR="30065" marT="30065" marB="30065"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2212693"/>
                  </a:ext>
                </a:extLst>
              </a:tr>
              <a:tr h="234163">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Access</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dirty="0">
                          <a:solidFill>
                            <a:schemeClr val="tx1"/>
                          </a:solidFill>
                          <a:effectLst/>
                        </a:rPr>
                        <a:t>Through email notifications</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dirty="0">
                          <a:solidFill>
                            <a:schemeClr val="tx1"/>
                          </a:solidFill>
                          <a:effectLst/>
                        </a:rPr>
                        <a:t>Online dashboard</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7776932"/>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Company Profile</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800" b="1" dirty="0">
                          <a:solidFill>
                            <a:schemeClr val="accent4"/>
                          </a:solidFill>
                          <a:effectLst/>
                          <a:sym typeface="Wingdings 2" panose="05020102010507070707" pitchFamily="18" charset="2"/>
                        </a:rPr>
                        <a:t></a:t>
                      </a:r>
                      <a:endParaRPr lang="en-US" sz="1800" b="1" dirty="0">
                        <a:solidFill>
                          <a:schemeClr val="accent4"/>
                        </a:solidFill>
                        <a:effectLst/>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4"/>
                          </a:solidFill>
                          <a:effectLst/>
                          <a:sym typeface="Wingdings 2" panose="05020102010507070707" pitchFamily="18" charset="2"/>
                        </a:rPr>
                        <a:t></a:t>
                      </a:r>
                      <a:endParaRPr lang="en-US" sz="1800" b="1" dirty="0">
                        <a:solidFill>
                          <a:schemeClr val="accent4"/>
                        </a:solidFill>
                        <a:effectLst/>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8474972"/>
                  </a:ext>
                </a:extLst>
              </a:tr>
              <a:tr h="624786">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Tx/>
                        <a:buNone/>
                        <a:tabLst/>
                        <a:defRPr/>
                      </a:pPr>
                      <a:r>
                        <a:rPr lang="en-US" sz="1200" b="1" dirty="0">
                          <a:solidFill>
                            <a:schemeClr val="tx1"/>
                          </a:solidFill>
                          <a:effectLst/>
                        </a:rPr>
                        <a:t>Purchase Order, </a:t>
                      </a:r>
                      <a:r>
                        <a:rPr kumimoji="0" lang="en-US" sz="1200" b="1" u="none" strike="noStrike" kern="1200" cap="none" spc="0" normalizeH="0" baseline="0" noProof="0" dirty="0">
                          <a:ln>
                            <a:noFill/>
                          </a:ln>
                          <a:solidFill>
                            <a:schemeClr val="tx1"/>
                          </a:solidFill>
                          <a:effectLst/>
                          <a:uLnTx/>
                          <a:uFillTx/>
                        </a:rPr>
                        <a:t>Order confirmation (full &amp; partial), Ship Notice, Service Entry Sheet, (Non-PO) Invoice, Credit Memo</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4"/>
                          </a:solidFill>
                          <a:effectLst/>
                          <a:sym typeface="Wingdings 2" panose="05020102010507070707" pitchFamily="18" charset="2"/>
                        </a:rPr>
                        <a:t></a:t>
                      </a:r>
                      <a:endParaRPr lang="en-US" sz="1800" b="1" dirty="0">
                        <a:solidFill>
                          <a:schemeClr val="accent4"/>
                        </a:solidFill>
                        <a:effectLst/>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4"/>
                          </a:solidFill>
                          <a:effectLst/>
                          <a:sym typeface="Wingdings 2" panose="05020102010507070707" pitchFamily="18" charset="2"/>
                        </a:rPr>
                        <a:t></a:t>
                      </a:r>
                      <a:endParaRPr lang="en-US" sz="1800" b="1" dirty="0">
                        <a:solidFill>
                          <a:schemeClr val="accent4"/>
                        </a:solidFill>
                        <a:effectLst/>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286714"/>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Electronic Catalogs</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800" b="1" dirty="0">
                          <a:solidFill>
                            <a:schemeClr val="accent5"/>
                          </a:solidFill>
                          <a:effectLst/>
                          <a:sym typeface="Wingdings 2" panose="05020102010507070707" pitchFamily="18" charset="2"/>
                        </a:rPr>
                        <a:t></a:t>
                      </a:r>
                      <a:endParaRPr lang="en-US" sz="1800" b="1" dirty="0">
                        <a:solidFill>
                          <a:schemeClr val="accent5"/>
                        </a:solidFill>
                        <a:effectLst/>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endParaRPr kumimoji="0" lang="en-US" sz="1800" b="1" i="0" u="none" strike="noStrike" kern="1200" cap="none" spc="0" normalizeH="0" baseline="0" noProof="0" dirty="0">
                        <a:ln>
                          <a:noFill/>
                        </a:ln>
                        <a:solidFill>
                          <a:schemeClr val="accent4"/>
                        </a:solidFill>
                        <a:effectLst/>
                        <a:uLnTx/>
                        <a:uFillTx/>
                        <a:latin typeface="+mn-lt"/>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3884176"/>
                  </a:ext>
                </a:extLst>
              </a:tr>
              <a:tr h="258500">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Invoice status</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dirty="0">
                          <a:solidFill>
                            <a:schemeClr val="tx1"/>
                          </a:solidFill>
                          <a:effectLst/>
                        </a:rPr>
                        <a:t>Email notifications</a:t>
                      </a:r>
                      <a:endParaRPr lang="en-US" sz="1800" dirty="0">
                        <a:solidFill>
                          <a:schemeClr val="tx1"/>
                        </a:solidFill>
                        <a:effectLst/>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dirty="0">
                          <a:solidFill>
                            <a:schemeClr val="tx1"/>
                          </a:solidFill>
                          <a:effectLst/>
                        </a:rPr>
                        <a:t>Outbox with easy access from any browser</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33108"/>
                  </a:ext>
                </a:extLst>
              </a:tr>
              <a:tr h="556477">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Legal Archive</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dirty="0">
                          <a:solidFill>
                            <a:schemeClr val="tx1"/>
                          </a:solidFill>
                          <a:effectLst/>
                        </a:rPr>
                        <a:t>Email notification and online download</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117475" indent="-117475" fontAlgn="t">
                        <a:buFont typeface="Arial" panose="020B0604020202020204" pitchFamily="34" charset="0"/>
                        <a:buChar char="•"/>
                      </a:pPr>
                      <a:r>
                        <a:rPr lang="en-US" sz="1200" dirty="0">
                          <a:solidFill>
                            <a:schemeClr val="tx1"/>
                          </a:solidFill>
                          <a:effectLst/>
                        </a:rPr>
                        <a:t>Long-term invoice archiving for global compliance (Regional restrictions apply)</a:t>
                      </a:r>
                    </a:p>
                    <a:p>
                      <a:pPr marL="117475" indent="-117475" fontAlgn="t">
                        <a:buFont typeface="Arial" panose="020B0604020202020204" pitchFamily="34" charset="0"/>
                        <a:buChar char="•"/>
                      </a:pPr>
                      <a:r>
                        <a:rPr lang="en-US" sz="1200" dirty="0">
                          <a:solidFill>
                            <a:schemeClr val="tx1"/>
                          </a:solidFill>
                          <a:effectLst/>
                        </a:rPr>
                        <a:t>Capability to mass download invoices for local archiving</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8373080"/>
                  </a:ext>
                </a:extLst>
              </a:tr>
              <a:tr h="732700">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Ariba Support</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dirty="0">
                          <a:solidFill>
                            <a:schemeClr val="tx1"/>
                          </a:solidFill>
                          <a:effectLst/>
                        </a:rPr>
                        <a:t>Online Help Center</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117475" indent="-117475" fontAlgn="t">
                        <a:buFont typeface="Arial" panose="020B0604020202020204" pitchFamily="34" charset="0"/>
                        <a:buChar char="•"/>
                      </a:pPr>
                      <a:r>
                        <a:rPr lang="en-US" sz="1200" dirty="0">
                          <a:solidFill>
                            <a:schemeClr val="tx1"/>
                          </a:solidFill>
                          <a:effectLst/>
                        </a:rPr>
                        <a:t>Support via phone, chat, or email</a:t>
                      </a:r>
                    </a:p>
                    <a:p>
                      <a:pPr marL="117475" indent="-117475" fontAlgn="t">
                        <a:buFont typeface="Arial" panose="020B0604020202020204" pitchFamily="34" charset="0"/>
                        <a:buChar char="•"/>
                      </a:pPr>
                      <a:r>
                        <a:rPr lang="en-US" sz="1200" dirty="0">
                          <a:solidFill>
                            <a:schemeClr val="tx1"/>
                          </a:solidFill>
                          <a:effectLst/>
                        </a:rPr>
                        <a:t>Direct access to enablement experts for onboarding assistance</a:t>
                      </a:r>
                    </a:p>
                    <a:p>
                      <a:pPr marL="117475" indent="-117475" fontAlgn="t">
                        <a:buFont typeface="Arial" panose="020B0604020202020204" pitchFamily="34" charset="0"/>
                        <a:buChar char="•"/>
                      </a:pPr>
                      <a:r>
                        <a:rPr lang="en-US" sz="1200" dirty="0">
                          <a:solidFill>
                            <a:schemeClr val="tx1"/>
                          </a:solidFill>
                          <a:effectLst/>
                        </a:rPr>
                        <a:t>Technical support for configuration and integration assistance</a:t>
                      </a:r>
                    </a:p>
                    <a:p>
                      <a:pPr marL="117475" indent="-117475" fontAlgn="t">
                        <a:buFont typeface="Arial" panose="020B0604020202020204" pitchFamily="34" charset="0"/>
                        <a:buChar char="•"/>
                      </a:pPr>
                      <a:r>
                        <a:rPr lang="en-US" sz="1200" dirty="0">
                          <a:solidFill>
                            <a:schemeClr val="tx1"/>
                          </a:solidFill>
                          <a:effectLst/>
                        </a:rPr>
                        <a:t>Online educational training courses</a:t>
                      </a: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4670066"/>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Integration</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5"/>
                          </a:solidFill>
                          <a:effectLst/>
                          <a:uLnTx/>
                          <a:uFillTx/>
                          <a:sym typeface="Wingdings 2" panose="05020102010507070707" pitchFamily="18" charset="2"/>
                        </a:rPr>
                        <a:t></a:t>
                      </a:r>
                      <a:endParaRPr kumimoji="0" lang="en-US" sz="1800" b="1" i="0" u="none" strike="noStrike" kern="1200" cap="none" spc="0" normalizeH="0" baseline="0" noProof="0" dirty="0">
                        <a:ln>
                          <a:noFill/>
                        </a:ln>
                        <a:solidFill>
                          <a:schemeClr val="accent5"/>
                        </a:solidFill>
                        <a:effectLst/>
                        <a:uLnTx/>
                        <a:uFillTx/>
                        <a:latin typeface="+mn-lt"/>
                        <a:ea typeface="+mn-ea"/>
                        <a:cs typeface="+mn-cs"/>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endParaRPr kumimoji="0" lang="en-US" sz="1800" b="1" i="0" u="none" strike="noStrike" kern="1200" cap="none" spc="0" normalizeH="0" baseline="0" noProof="0" dirty="0">
                        <a:ln>
                          <a:noFill/>
                        </a:ln>
                        <a:solidFill>
                          <a:schemeClr val="accent4"/>
                        </a:solidFill>
                        <a:effectLst/>
                        <a:uLnTx/>
                        <a:uFillTx/>
                        <a:latin typeface="+mn-lt"/>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6850594"/>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Reporting</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5"/>
                          </a:solidFill>
                          <a:effectLst/>
                          <a:uLnTx/>
                          <a:uFillTx/>
                          <a:sym typeface="Wingdings 2" panose="05020102010507070707" pitchFamily="18" charset="2"/>
                        </a:rPr>
                        <a:t></a:t>
                      </a:r>
                      <a:endParaRPr kumimoji="0" lang="en-US" sz="1800" b="1" i="0" u="none" strike="noStrike" kern="1200" cap="none" spc="0" normalizeH="0" baseline="0" noProof="0" dirty="0">
                        <a:ln>
                          <a:noFill/>
                        </a:ln>
                        <a:solidFill>
                          <a:schemeClr val="accent5"/>
                        </a:solidFill>
                        <a:effectLst/>
                        <a:uLnTx/>
                        <a:uFillTx/>
                        <a:latin typeface="+mn-lt"/>
                        <a:ea typeface="+mn-ea"/>
                        <a:cs typeface="+mn-cs"/>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endParaRPr kumimoji="0" lang="en-US" sz="1800" b="1" i="0" u="none" strike="noStrike" kern="1200" cap="none" spc="0" normalizeH="0" baseline="0" noProof="0" dirty="0">
                        <a:ln>
                          <a:noFill/>
                        </a:ln>
                        <a:solidFill>
                          <a:schemeClr val="accent4"/>
                        </a:solidFill>
                        <a:effectLst/>
                        <a:uLnTx/>
                        <a:uFillTx/>
                        <a:latin typeface="+mn-lt"/>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8965356"/>
                  </a:ext>
                </a:extLst>
              </a:tr>
              <a:tr h="308140">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Multiple</a:t>
                      </a:r>
                      <a:r>
                        <a:rPr lang="en-US" sz="1200" b="1" baseline="0" dirty="0">
                          <a:solidFill>
                            <a:schemeClr val="tx1"/>
                          </a:solidFill>
                          <a:effectLst/>
                        </a:rPr>
                        <a:t> customer relationships</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r>
                        <a:rPr lang="en-US" sz="1800" b="1" dirty="0">
                          <a:solidFill>
                            <a:schemeClr val="accent4"/>
                          </a:solidFill>
                          <a:effectLst/>
                        </a:rPr>
                        <a:t> </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0" marR="0" lvl="0" indent="0" algn="l" defTabSz="1088558"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endParaRPr kumimoji="0" lang="en-US" sz="1800" b="1" i="0" u="none" strike="noStrike" kern="1200" cap="none" spc="0" normalizeH="0" baseline="0" noProof="0" dirty="0">
                        <a:ln>
                          <a:noFill/>
                        </a:ln>
                        <a:solidFill>
                          <a:schemeClr val="accent4"/>
                        </a:solidFill>
                        <a:effectLst/>
                        <a:uLnTx/>
                        <a:uFillTx/>
                        <a:latin typeface="+mn-lt"/>
                        <a:ea typeface="+mn-ea"/>
                        <a:cs typeface="+mn-cs"/>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1277778"/>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Multi users</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endParaRPr lang="en-US" sz="1800" b="1" dirty="0">
                        <a:solidFill>
                          <a:schemeClr val="accent4"/>
                        </a:solidFill>
                        <a:effectLst/>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endParaRPr lang="en-US" sz="1800" b="1" dirty="0">
                        <a:solidFill>
                          <a:schemeClr val="accent4"/>
                        </a:solidFill>
                        <a:effectLst/>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0451075"/>
                  </a:ext>
                </a:extLst>
              </a:tr>
              <a:tr h="292144">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Mobile App</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r>
                        <a:rPr lang="en-US" sz="1800" b="1" dirty="0">
                          <a:solidFill>
                            <a:schemeClr val="accent4"/>
                          </a:solidFill>
                          <a:effectLst/>
                        </a:rPr>
                        <a:t> </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endParaRPr lang="en-US" sz="1800" b="1" dirty="0">
                        <a:solidFill>
                          <a:schemeClr val="accent4"/>
                        </a:solidFill>
                        <a:effectLst/>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273828"/>
                  </a:ext>
                </a:extLst>
              </a:tr>
              <a:tr h="358228">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Ariba Discovery</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227013" indent="-227013" fontAlgn="t">
                        <a:lnSpc>
                          <a:spcPts val="2000"/>
                        </a:lnSpc>
                        <a:buFont typeface="Wingdings 2" panose="05020102010507070707" pitchFamily="18" charset="2"/>
                        <a:buNone/>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r>
                        <a:rPr kumimoji="0" lang="en-US" sz="1600" b="1" u="none" strike="noStrike" kern="1200" cap="none" spc="0" normalizeH="0" baseline="0" noProof="0" dirty="0">
                          <a:ln>
                            <a:noFill/>
                          </a:ln>
                          <a:solidFill>
                            <a:schemeClr val="accent4"/>
                          </a:solidFill>
                          <a:effectLst/>
                          <a:uLnTx/>
                          <a:uFillTx/>
                          <a:sym typeface="Wingdings 2" panose="05020102010507070707" pitchFamily="18" charset="2"/>
                        </a:rPr>
                        <a:t> </a:t>
                      </a:r>
                      <a:r>
                        <a:rPr lang="en-US" sz="1200" dirty="0">
                          <a:solidFill>
                            <a:schemeClr val="tx1"/>
                          </a:solidFill>
                          <a:effectLst/>
                        </a:rPr>
                        <a:t>Fees may apply to respond to leads.</a:t>
                      </a:r>
                    </a:p>
                    <a:p>
                      <a:pPr marL="227013" indent="0" fontAlgn="t">
                        <a:lnSpc>
                          <a:spcPts val="700"/>
                        </a:lnSpc>
                        <a:buFont typeface="Wingdings 2" panose="05020102010507070707" pitchFamily="18" charset="2"/>
                        <a:buNone/>
                      </a:pPr>
                      <a:r>
                        <a:rPr lang="en-US" sz="1200" b="0" i="0" kern="1200" dirty="0">
                          <a:solidFill>
                            <a:schemeClr val="tx1"/>
                          </a:solidFill>
                          <a:effectLst/>
                          <a:latin typeface="Arial"/>
                          <a:ea typeface="+mn-ea"/>
                          <a:cs typeface="+mn-cs"/>
                          <a:hlinkClick r:id="rId11"/>
                        </a:rPr>
                        <a:t>Click here</a:t>
                      </a:r>
                      <a:r>
                        <a:rPr lang="en-US" sz="1200" b="0" i="0" kern="1200" dirty="0">
                          <a:solidFill>
                            <a:schemeClr val="tx1"/>
                          </a:solidFill>
                          <a:effectLst/>
                          <a:latin typeface="Arial"/>
                          <a:ea typeface="+mn-ea"/>
                          <a:cs typeface="+mn-cs"/>
                        </a:rPr>
                        <a:t> for more information.</a:t>
                      </a:r>
                      <a:endParaRPr lang="en-US" sz="1400" dirty="0">
                        <a:solidFill>
                          <a:schemeClr val="tx1"/>
                        </a:solidFill>
                        <a:effectLst/>
                      </a:endParaRP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marL="227013" indent="-227013" fontAlgn="t">
                        <a:lnSpc>
                          <a:spcPts val="2000"/>
                        </a:lnSpc>
                        <a:buFont typeface="Wingdings 2" panose="05020102010507070707" pitchFamily="18" charset="2"/>
                        <a:buNone/>
                      </a:pPr>
                      <a:r>
                        <a:rPr kumimoji="0" lang="en-US" sz="1800" b="1" u="none" strike="noStrike" kern="1200" cap="none" spc="0" normalizeH="0" baseline="0" noProof="0" dirty="0">
                          <a:ln>
                            <a:noFill/>
                          </a:ln>
                          <a:solidFill>
                            <a:schemeClr val="accent4"/>
                          </a:solidFill>
                          <a:effectLst/>
                          <a:uLnTx/>
                          <a:uFillTx/>
                          <a:sym typeface="Wingdings 2" panose="05020102010507070707" pitchFamily="18" charset="2"/>
                        </a:rPr>
                        <a:t></a:t>
                      </a:r>
                      <a:r>
                        <a:rPr kumimoji="0" lang="en-US" sz="1600" b="1" u="none" strike="noStrike" kern="1200" cap="none" spc="0" normalizeH="0" baseline="0" noProof="0" dirty="0">
                          <a:ln>
                            <a:noFill/>
                          </a:ln>
                          <a:solidFill>
                            <a:schemeClr val="accent4"/>
                          </a:solidFill>
                          <a:effectLst/>
                          <a:uLnTx/>
                          <a:uFillTx/>
                          <a:sym typeface="Wingdings 2" panose="05020102010507070707" pitchFamily="18" charset="2"/>
                        </a:rPr>
                        <a:t> </a:t>
                      </a:r>
                      <a:r>
                        <a:rPr lang="en-US" sz="1200" dirty="0">
                          <a:solidFill>
                            <a:schemeClr val="tx1"/>
                          </a:solidFill>
                          <a:effectLst/>
                        </a:rPr>
                        <a:t>Fees may apply to respond to leads.</a:t>
                      </a:r>
                    </a:p>
                    <a:p>
                      <a:pPr marL="227013" indent="0" fontAlgn="t">
                        <a:lnSpc>
                          <a:spcPts val="700"/>
                        </a:lnSpc>
                        <a:buFont typeface="Wingdings 2" panose="05020102010507070707" pitchFamily="18" charset="2"/>
                        <a:buNone/>
                      </a:pPr>
                      <a:r>
                        <a:rPr lang="en-US" sz="1200" b="0" i="0" kern="1200" dirty="0">
                          <a:solidFill>
                            <a:schemeClr val="tx1"/>
                          </a:solidFill>
                          <a:effectLst/>
                          <a:latin typeface="Arial"/>
                          <a:ea typeface="+mn-ea"/>
                          <a:cs typeface="+mn-cs"/>
                          <a:hlinkClick r:id="rId11"/>
                        </a:rPr>
                        <a:t>Click here</a:t>
                      </a:r>
                      <a:r>
                        <a:rPr lang="en-US" sz="1200" b="0" i="0" kern="1200" dirty="0">
                          <a:solidFill>
                            <a:schemeClr val="tx1"/>
                          </a:solidFill>
                          <a:effectLst/>
                          <a:latin typeface="Arial"/>
                          <a:ea typeface="+mn-ea"/>
                          <a:cs typeface="+mn-cs"/>
                        </a:rPr>
                        <a:t> for more information.</a:t>
                      </a:r>
                      <a:endParaRPr lang="en-US" sz="1400" dirty="0">
                        <a:solidFill>
                          <a:schemeClr val="tx1"/>
                        </a:solidFill>
                        <a:effectLst/>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7202558"/>
                  </a:ext>
                </a:extLst>
              </a:tr>
              <a:tr h="234163">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r>
                        <a:rPr lang="en-US" sz="1200" b="1" dirty="0">
                          <a:solidFill>
                            <a:schemeClr val="tx1"/>
                          </a:solidFill>
                          <a:effectLst/>
                        </a:rPr>
                        <a:t>Fees</a:t>
                      </a:r>
                      <a:endParaRPr lang="en-US" sz="1800" b="1" dirty="0">
                        <a:solidFill>
                          <a:schemeClr val="tx1"/>
                        </a:solidFill>
                        <a:effectLst/>
                      </a:endParaRPr>
                    </a:p>
                  </a:txBody>
                  <a:tcPr marL="30065" marR="30065" marT="30065" marB="30065">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dirty="0">
                          <a:solidFill>
                            <a:schemeClr val="tx1"/>
                          </a:solidFill>
                          <a:effectLst/>
                        </a:rPr>
                        <a:t>FREE</a:t>
                      </a:r>
                    </a:p>
                  </a:txBody>
                  <a:tcPr marL="28862" marR="28862" marT="14431" marB="144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lvl1pPr marL="0" algn="l" defTabSz="1088231" rtl="0" eaLnBrk="1" latinLnBrk="0" hangingPunct="1">
                        <a:defRPr sz="2099" kern="1200">
                          <a:solidFill>
                            <a:schemeClr val="lt1"/>
                          </a:solidFill>
                          <a:latin typeface="Arial"/>
                        </a:defRPr>
                      </a:lvl1pPr>
                      <a:lvl2pPr marL="544116" algn="l" defTabSz="1088231" rtl="0" eaLnBrk="1" latinLnBrk="0" hangingPunct="1">
                        <a:defRPr sz="2099" kern="1200">
                          <a:solidFill>
                            <a:schemeClr val="lt1"/>
                          </a:solidFill>
                          <a:latin typeface="Arial"/>
                        </a:defRPr>
                      </a:lvl2pPr>
                      <a:lvl3pPr marL="1088231" algn="l" defTabSz="1088231" rtl="0" eaLnBrk="1" latinLnBrk="0" hangingPunct="1">
                        <a:defRPr sz="2099" kern="1200">
                          <a:solidFill>
                            <a:schemeClr val="lt1"/>
                          </a:solidFill>
                          <a:latin typeface="Arial"/>
                        </a:defRPr>
                      </a:lvl3pPr>
                      <a:lvl4pPr marL="1632347" algn="l" defTabSz="1088231" rtl="0" eaLnBrk="1" latinLnBrk="0" hangingPunct="1">
                        <a:defRPr sz="2099" kern="1200">
                          <a:solidFill>
                            <a:schemeClr val="lt1"/>
                          </a:solidFill>
                          <a:latin typeface="Arial"/>
                        </a:defRPr>
                      </a:lvl4pPr>
                      <a:lvl5pPr marL="2176463" algn="l" defTabSz="1088231" rtl="0" eaLnBrk="1" latinLnBrk="0" hangingPunct="1">
                        <a:defRPr sz="2099" kern="1200">
                          <a:solidFill>
                            <a:schemeClr val="lt1"/>
                          </a:solidFill>
                          <a:latin typeface="Arial"/>
                        </a:defRPr>
                      </a:lvl5pPr>
                      <a:lvl6pPr marL="2720580" algn="l" defTabSz="1088231" rtl="0" eaLnBrk="1" latinLnBrk="0" hangingPunct="1">
                        <a:defRPr sz="2099" kern="1200">
                          <a:solidFill>
                            <a:schemeClr val="lt1"/>
                          </a:solidFill>
                          <a:latin typeface="Arial"/>
                        </a:defRPr>
                      </a:lvl6pPr>
                      <a:lvl7pPr marL="3264695" algn="l" defTabSz="1088231" rtl="0" eaLnBrk="1" latinLnBrk="0" hangingPunct="1">
                        <a:defRPr sz="2099" kern="1200">
                          <a:solidFill>
                            <a:schemeClr val="lt1"/>
                          </a:solidFill>
                          <a:latin typeface="Arial"/>
                        </a:defRPr>
                      </a:lvl7pPr>
                      <a:lvl8pPr marL="3808811" algn="l" defTabSz="1088231" rtl="0" eaLnBrk="1" latinLnBrk="0" hangingPunct="1">
                        <a:defRPr sz="2099" kern="1200">
                          <a:solidFill>
                            <a:schemeClr val="lt1"/>
                          </a:solidFill>
                          <a:latin typeface="Arial"/>
                        </a:defRPr>
                      </a:lvl8pPr>
                      <a:lvl9pPr marL="4352927" algn="l" defTabSz="1088231" rtl="0" eaLnBrk="1" latinLnBrk="0" hangingPunct="1">
                        <a:defRPr sz="2099" kern="1200">
                          <a:solidFill>
                            <a:schemeClr val="lt1"/>
                          </a:solidFill>
                          <a:latin typeface="Arial"/>
                        </a:defRPr>
                      </a:lvl9pPr>
                    </a:lstStyle>
                    <a:p>
                      <a:pPr fontAlgn="t">
                        <a:buFont typeface="Arial" panose="020B0604020202020204" pitchFamily="34" charset="0"/>
                        <a:buNone/>
                      </a:pPr>
                      <a:r>
                        <a:rPr lang="en-US" sz="1200" dirty="0">
                          <a:solidFill>
                            <a:schemeClr val="tx1"/>
                          </a:solidFill>
                          <a:effectLst/>
                        </a:rPr>
                        <a:t>Fees may apply, </a:t>
                      </a:r>
                      <a:r>
                        <a:rPr lang="en-US" sz="1200" b="0" i="0" kern="1200" dirty="0">
                          <a:solidFill>
                            <a:schemeClr val="tx1"/>
                          </a:solidFill>
                          <a:effectLst/>
                          <a:latin typeface="Arial"/>
                          <a:ea typeface="+mn-ea"/>
                          <a:cs typeface="+mn-cs"/>
                          <a:hlinkClick r:id="rId12"/>
                        </a:rPr>
                        <a:t>See complete details</a:t>
                      </a:r>
                      <a:r>
                        <a:rPr lang="en-US" sz="1200" b="0" i="0" kern="1200" dirty="0">
                          <a:solidFill>
                            <a:schemeClr val="tx1"/>
                          </a:solidFill>
                          <a:effectLst/>
                          <a:latin typeface="Arial"/>
                          <a:ea typeface="+mn-ea"/>
                          <a:cs typeface="+mn-cs"/>
                        </a:rPr>
                        <a:t>.</a:t>
                      </a:r>
                      <a:endParaRPr lang="en-US" sz="1200" dirty="0">
                        <a:solidFill>
                          <a:schemeClr val="tx1"/>
                        </a:solidFill>
                        <a:effectLst/>
                      </a:endParaRPr>
                    </a:p>
                  </a:txBody>
                  <a:tcPr marL="28862" marR="28862" marT="14431" marB="14431">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93563374"/>
                  </a:ext>
                </a:extLst>
              </a:tr>
            </a:tbl>
          </a:graphicData>
        </a:graphic>
      </p:graphicFrame>
      <p:sp>
        <p:nvSpPr>
          <p:cNvPr id="29" name="TextBox 28"/>
          <p:cNvSpPr txBox="1"/>
          <p:nvPr/>
        </p:nvSpPr>
        <p:spPr>
          <a:xfrm>
            <a:off x="9865453" y="6308520"/>
            <a:ext cx="1589214" cy="377505"/>
          </a:xfrm>
          <a:prstGeom prst="chevron">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hlinkClick r:id="rId13"/>
              </a:rPr>
              <a:t>More</a:t>
            </a:r>
            <a:endParaRPr lang="en-US" sz="18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567815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3" name="Rectangle 22"/>
          <p:cNvSpPr/>
          <p:nvPr/>
        </p:nvSpPr>
        <p:spPr bwMode="gray">
          <a:xfrm>
            <a:off x="11478813" y="6537835"/>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4"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3"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4"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5"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6"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7"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8"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9"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1"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2"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3"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4"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5"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6"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r="44298" b="56834"/>
          <a:stretch/>
        </p:blipFill>
        <p:spPr>
          <a:xfrm>
            <a:off x="99745" y="1405288"/>
            <a:ext cx="6474942" cy="3888127"/>
          </a:xfrm>
          <a:prstGeom prst="rect">
            <a:avLst/>
          </a:prstGeom>
          <a:solidFill>
            <a:schemeClr val="bg1"/>
          </a:solidFill>
          <a:ln>
            <a:solidFill>
              <a:schemeClr val="tx1"/>
            </a:solidFill>
          </a:ln>
        </p:spPr>
      </p:pic>
      <p:sp>
        <p:nvSpPr>
          <p:cNvPr id="27" name="Rectangle 26"/>
          <p:cNvSpPr/>
          <p:nvPr/>
        </p:nvSpPr>
        <p:spPr bwMode="gray">
          <a:xfrm>
            <a:off x="3072104" y="1349915"/>
            <a:ext cx="736975" cy="376125"/>
          </a:xfrm>
          <a:prstGeom prst="rect">
            <a:avLst/>
          </a:prstGeom>
          <a:noFill/>
          <a:ln w="28575" algn="ctr">
            <a:solidFill>
              <a:schemeClr val="accent5">
                <a:lumMod val="75000"/>
              </a:schemeClr>
            </a:solidFill>
            <a:miter lim="800000"/>
            <a:headEnd/>
            <a:tailEnd/>
          </a:ln>
        </p:spPr>
        <p:txBody>
          <a:bodyPr lIns="89996" tIns="71996" rIns="89996" bIns="71996" rtlCol="0" anchor="ctr"/>
          <a:lstStyle/>
          <a:p>
            <a:pPr algn="ctr" defTabSz="1088667" fontAlgn="base">
              <a:spcBef>
                <a:spcPct val="50000"/>
              </a:spcBef>
              <a:spcAft>
                <a:spcPct val="0"/>
              </a:spcAft>
              <a:buClr>
                <a:srgbClr val="F0AB00"/>
              </a:buClr>
              <a:buSzPct val="80000"/>
            </a:pPr>
            <a:endParaRPr lang="en-US" sz="2098" kern="0" dirty="0">
              <a:solidFill>
                <a:srgbClr val="000000"/>
              </a:solidFill>
              <a:ea typeface="Arial Unicode MS" pitchFamily="34" charset="-128"/>
              <a:cs typeface="Arial Unicode MS" pitchFamily="34" charset="-128"/>
            </a:endParaRPr>
          </a:p>
        </p:txBody>
      </p:sp>
      <p:cxnSp>
        <p:nvCxnSpPr>
          <p:cNvPr id="28" name="Elbow Connector 10"/>
          <p:cNvCxnSpPr>
            <a:stCxn id="27" idx="0"/>
            <a:endCxn id="29" idx="0"/>
          </p:cNvCxnSpPr>
          <p:nvPr/>
        </p:nvCxnSpPr>
        <p:spPr>
          <a:xfrm rot="16200000" flipH="1">
            <a:off x="6175383" y="-1384876"/>
            <a:ext cx="237790" cy="5707373"/>
          </a:xfrm>
          <a:prstGeom prst="bentConnector3">
            <a:avLst>
              <a:gd name="adj1" fmla="val -96135"/>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1"/>
          <a:stretch>
            <a:fillRect/>
          </a:stretch>
        </p:blipFill>
        <p:spPr>
          <a:xfrm>
            <a:off x="6817116" y="1587705"/>
            <a:ext cx="4661697" cy="4976824"/>
          </a:xfrm>
          <a:prstGeom prst="rect">
            <a:avLst/>
          </a:prstGeom>
          <a:solidFill>
            <a:schemeClr val="tx2"/>
          </a:solidFill>
          <a:ln>
            <a:solidFill>
              <a:schemeClr val="tx1"/>
            </a:solidFill>
          </a:ln>
        </p:spPr>
      </p:pic>
      <p:sp>
        <p:nvSpPr>
          <p:cNvPr id="30" name="Rectangle 29"/>
          <p:cNvSpPr/>
          <p:nvPr/>
        </p:nvSpPr>
        <p:spPr bwMode="gray">
          <a:xfrm>
            <a:off x="8749541" y="1578377"/>
            <a:ext cx="870448" cy="326269"/>
          </a:xfrm>
          <a:prstGeom prst="rect">
            <a:avLst/>
          </a:prstGeom>
          <a:solidFill>
            <a:schemeClr val="tx2"/>
          </a:solidFill>
          <a:ln w="28575" algn="ctr">
            <a:solidFill>
              <a:srgbClr val="D4652D"/>
            </a:solidFill>
            <a:miter lim="800000"/>
            <a:headEnd/>
            <a:tailEnd/>
          </a:ln>
        </p:spPr>
        <p:txBody>
          <a:bodyPr wrap="square" lIns="18292" tIns="54877" rIns="18292" bIns="54877" rtlCol="0" anchor="ctr">
            <a:spAutoFit/>
          </a:bodyPr>
          <a:lstStyle/>
          <a:p>
            <a:pPr algn="ctr" defTabSz="1088667" fontAlgn="base">
              <a:spcBef>
                <a:spcPct val="50000"/>
              </a:spcBef>
              <a:spcAft>
                <a:spcPct val="0"/>
              </a:spcAft>
              <a:buClr>
                <a:srgbClr val="F0AB00"/>
              </a:buClr>
              <a:buSzPct val="80000"/>
            </a:pPr>
            <a:r>
              <a:rPr lang="en-US" sz="1400" kern="0" dirty="0">
                <a:solidFill>
                  <a:schemeClr val="bg1"/>
                </a:solidFill>
                <a:ea typeface="Arial Unicode MS" pitchFamily="34" charset="-128"/>
                <a:cs typeface="Arial Unicode MS" pitchFamily="34" charset="-128"/>
              </a:rPr>
              <a:t>Upgrade</a:t>
            </a:r>
          </a:p>
        </p:txBody>
      </p:sp>
      <p:sp>
        <p:nvSpPr>
          <p:cNvPr id="31" name="Title 1"/>
          <p:cNvSpPr txBox="1">
            <a:spLocks/>
          </p:cNvSpPr>
          <p:nvPr/>
        </p:nvSpPr>
        <p:spPr bwMode="gray">
          <a:xfrm>
            <a:off x="99745" y="284772"/>
            <a:ext cx="11379068" cy="559922"/>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solidFill>
                  <a:schemeClr val="tx1"/>
                </a:solidFill>
              </a:rPr>
              <a:t>Home Page – Upgrade to Realize the Full Value of Ariba Network</a:t>
            </a:r>
          </a:p>
        </p:txBody>
      </p:sp>
      <p:sp>
        <p:nvSpPr>
          <p:cNvPr id="26"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8"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9"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1"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2"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392272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Help</a:t>
            </a:r>
            <a:endParaRPr lang="en-US" dirty="0">
              <a:solidFill>
                <a:schemeClr val="accent1"/>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399" y="2602570"/>
            <a:ext cx="3648075" cy="3648075"/>
          </a:xfrm>
          <a:prstGeom prst="rect">
            <a:avLst/>
          </a:prstGeom>
        </p:spPr>
      </p:pic>
      <p:sp>
        <p:nvSpPr>
          <p:cNvPr id="19" name="Rectangle 18"/>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0" name="object 28">
            <a:hlinkClick r:id="rId3" action="ppaction://hlinksldjump"/>
          </p:cNvPr>
          <p:cNvSpPr/>
          <p:nvPr/>
        </p:nvSpPr>
        <p:spPr>
          <a:xfrm>
            <a:off x="11748055" y="0"/>
            <a:ext cx="442603" cy="1258961"/>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1"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2" name="object 30">
            <a:hlinkClick r:id="rId4"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3" name="object 30">
            <a:hlinkClick r:id="rId5"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24" name="object 30">
            <a:hlinkClick r:id="rId6"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5"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26" name="object 35">
            <a:hlinkClick r:id="rId6"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27" name="object 30">
            <a:hlinkClick r:id="rId7"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8" name="object 30">
            <a:hlinkClick r:id="rId8"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29" name="object 30">
            <a:hlinkClick r:id="rId9"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1"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2"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3" name="object 37">
            <a:hlinkClick r:id="rId10"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4"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35" name="object 28">
            <a:hlinkClick r:id="rId3"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6" name="object 28">
            <a:hlinkClick r:id="rId4"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7" name="object 28">
            <a:hlinkClick r:id="rId5"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8" name="object 28">
            <a:hlinkClick r:id="rId6"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9" name="object 28">
            <a:hlinkClick r:id="rId7"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object 28">
            <a:hlinkClick r:id="rId8"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1" name="object 28">
            <a:hlinkClick r:id="rId9"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4119840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5" name="object 3"/>
          <p:cNvSpPr txBox="1">
            <a:spLocks noGrp="1"/>
          </p:cNvSpPr>
          <p:nvPr>
            <p:ph type="title"/>
          </p:nvPr>
        </p:nvSpPr>
        <p:spPr>
          <a:xfrm>
            <a:off x="347118" y="448942"/>
            <a:ext cx="8151337" cy="1027845"/>
          </a:xfrm>
          <a:prstGeom prst="rect">
            <a:avLst/>
          </a:prstGeom>
        </p:spPr>
        <p:txBody>
          <a:bodyPr vert="horz" wrap="square" lIns="0" tIns="12065" rIns="0" bIns="0" rtlCol="0">
            <a:spAutoFit/>
          </a:bodyPr>
          <a:lstStyle/>
          <a:p>
            <a:pPr marL="12700">
              <a:spcBef>
                <a:spcPts val="95"/>
              </a:spcBef>
            </a:pPr>
            <a:r>
              <a:rPr lang="en-US" sz="3300" spc="-20" dirty="0">
                <a:solidFill>
                  <a:srgbClr val="EFAB00"/>
                </a:solidFill>
                <a:latin typeface="Arial" panose="020B0604020202020204" pitchFamily="34" charset="0"/>
                <a:cs typeface="Arial" panose="020B0604020202020204" pitchFamily="34" charset="0"/>
              </a:rPr>
              <a:t>Learn About Ariba Network, </a:t>
            </a:r>
            <a:r>
              <a:rPr lang="en-US" sz="3300" spc="-20" dirty="0" smtClean="0">
                <a:solidFill>
                  <a:srgbClr val="EFAB00"/>
                </a:solidFill>
                <a:latin typeface="Arial" panose="020B0604020202020204" pitchFamily="34" charset="0"/>
                <a:cs typeface="Arial" panose="020B0604020202020204" pitchFamily="34" charset="0"/>
              </a:rPr>
              <a:t>standard </a:t>
            </a:r>
            <a:r>
              <a:rPr lang="en-US" sz="3300" spc="-20" dirty="0">
                <a:solidFill>
                  <a:srgbClr val="EFAB00"/>
                </a:solidFill>
                <a:latin typeface="Arial" panose="020B0604020202020204" pitchFamily="34" charset="0"/>
                <a:cs typeface="Arial" panose="020B0604020202020204" pitchFamily="34" charset="0"/>
              </a:rPr>
              <a:t>account</a:t>
            </a:r>
            <a:endParaRPr sz="3300" dirty="0">
              <a:latin typeface="Arial" panose="020B0604020202020204" pitchFamily="34" charset="0"/>
              <a:cs typeface="Arial" panose="020B0604020202020204" pitchFamily="34" charset="0"/>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chemeClr val="tx1"/>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grpSp>
        <p:nvGrpSpPr>
          <p:cNvPr id="40" name="Group 39"/>
          <p:cNvGrpSpPr/>
          <p:nvPr/>
        </p:nvGrpSpPr>
        <p:grpSpPr>
          <a:xfrm>
            <a:off x="1417582" y="1392410"/>
            <a:ext cx="9005486" cy="5072398"/>
            <a:chOff x="324187" y="1709669"/>
            <a:chExt cx="6316411" cy="4381896"/>
          </a:xfrm>
        </p:grpSpPr>
        <p:sp>
          <p:nvSpPr>
            <p:cNvPr id="42" name="Rectangle 41">
              <a:hlinkClick r:id="rId2" action="ppaction://hlinksldjump"/>
            </p:cNvPr>
            <p:cNvSpPr/>
            <p:nvPr/>
          </p:nvSpPr>
          <p:spPr>
            <a:xfrm>
              <a:off x="324187" y="1709670"/>
              <a:ext cx="1973826" cy="1359966"/>
            </a:xfrm>
            <a:prstGeom prst="rect">
              <a:avLst/>
            </a:prstGeom>
            <a:solidFill>
              <a:srgbClr val="FFFFFF"/>
            </a:solidFill>
            <a:ln w="19050" cap="flat" cmpd="sng" algn="ctr">
              <a:solidFill>
                <a:srgbClr val="F0AB00"/>
              </a:solidFill>
              <a:prstDash val="solid"/>
            </a:ln>
            <a:effectLst/>
          </p:spPr>
        </p:sp>
        <p:sp>
          <p:nvSpPr>
            <p:cNvPr id="43" name="Freeform 3">
              <a:hlinkClick r:id="rId3" action="ppaction://hlinksldjump"/>
            </p:cNvPr>
            <p:cNvSpPr/>
            <p:nvPr/>
          </p:nvSpPr>
          <p:spPr>
            <a:xfrm>
              <a:off x="324187" y="3069637"/>
              <a:ext cx="1973826" cy="73228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rgbClr val="000000"/>
            </a:solidFill>
            <a:ln>
              <a:noFill/>
            </a:ln>
            <a:effectLst/>
          </p:spPr>
          <p:txBody>
            <a:bodyPr spcFirstLastPara="0" vert="horz" wrap="square" lIns="135128" tIns="135128" rIns="135128" bIns="0" numCol="1" spcCol="1270" anchor="t"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lang="en-US" sz="1600" b="1" kern="0" noProof="0" dirty="0">
                  <a:solidFill>
                    <a:srgbClr val="FFFFFF"/>
                  </a:solidFill>
                  <a:latin typeface="Arial"/>
                </a:rPr>
                <a:t>What is a </a:t>
              </a:r>
              <a:r>
                <a:rPr lang="en-US" sz="1600" b="1" kern="0" dirty="0" smtClean="0">
                  <a:solidFill>
                    <a:srgbClr val="FFFFFF"/>
                  </a:solidFill>
                  <a:latin typeface="Arial"/>
                </a:rPr>
                <a:t>standard</a:t>
              </a:r>
              <a:r>
                <a:rPr lang="en-US" sz="1600" b="1" kern="0" noProof="0" dirty="0" smtClean="0">
                  <a:solidFill>
                    <a:srgbClr val="FFFFFF"/>
                  </a:solidFill>
                  <a:latin typeface="Arial"/>
                </a:rPr>
                <a:t> </a:t>
              </a:r>
              <a:r>
                <a:rPr lang="en-US" sz="1600" b="1" kern="0" noProof="0" dirty="0">
                  <a:solidFill>
                    <a:srgbClr val="FFFFFF"/>
                  </a:solidFill>
                  <a:latin typeface="Arial"/>
                </a:rPr>
                <a:t>account?</a:t>
              </a:r>
            </a:p>
          </p:txBody>
        </p:sp>
        <p:sp>
          <p:nvSpPr>
            <p:cNvPr id="44" name="Rectangle 43"/>
            <p:cNvSpPr/>
            <p:nvPr/>
          </p:nvSpPr>
          <p:spPr>
            <a:xfrm>
              <a:off x="2495480" y="1709670"/>
              <a:ext cx="1973826" cy="1359966"/>
            </a:xfrm>
            <a:prstGeom prst="rect">
              <a:avLst/>
            </a:prstGeom>
            <a:solidFill>
              <a:srgbClr val="FFFFFF"/>
            </a:solidFill>
            <a:ln w="19050" cap="flat" cmpd="sng" algn="ctr">
              <a:solidFill>
                <a:srgbClr val="F0AB00"/>
              </a:solidFill>
              <a:prstDash val="solid"/>
            </a:ln>
            <a:effectLst/>
          </p:spPr>
        </p:sp>
        <p:sp>
          <p:nvSpPr>
            <p:cNvPr id="45" name="Freeform 7">
              <a:hlinkClick r:id="rId5" action="ppaction://hlinksldjump"/>
            </p:cNvPr>
            <p:cNvSpPr/>
            <p:nvPr/>
          </p:nvSpPr>
          <p:spPr>
            <a:xfrm>
              <a:off x="4711740" y="3069636"/>
              <a:ext cx="1887609" cy="666720"/>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rgbClr val="000000"/>
            </a:solidFill>
            <a:ln>
              <a:noFill/>
            </a:ln>
            <a:effectLst/>
          </p:spPr>
          <p:txBody>
            <a:bodyPr spcFirstLastPara="0" vert="horz" wrap="square" lIns="135128" tIns="135128" rIns="135128" bIns="0" numCol="1" spcCol="1270" anchor="t"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lang="en-US" sz="1600" b="1" kern="0" dirty="0">
                  <a:solidFill>
                    <a:srgbClr val="FFFFFF"/>
                  </a:solidFill>
                  <a:latin typeface="Arial"/>
                </a:rPr>
                <a:t>How does a </a:t>
              </a:r>
              <a:r>
                <a:rPr lang="en-US" sz="1600" b="1" kern="0" dirty="0" smtClean="0">
                  <a:solidFill>
                    <a:srgbClr val="FFFFFF"/>
                  </a:solidFill>
                  <a:latin typeface="Arial"/>
                </a:rPr>
                <a:t>standard account </a:t>
              </a:r>
              <a:r>
                <a:rPr lang="en-US" sz="1600" b="1" kern="0" dirty="0">
                  <a:solidFill>
                    <a:srgbClr val="FFFFFF"/>
                  </a:solidFill>
                  <a:latin typeface="Arial"/>
                </a:rPr>
                <a:t>benefit me?</a:t>
              </a:r>
              <a:endParaRPr kumimoji="0" lang="en-US" sz="16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46" name="Rectangle 45"/>
            <p:cNvSpPr/>
            <p:nvPr/>
          </p:nvSpPr>
          <p:spPr>
            <a:xfrm>
              <a:off x="4711740" y="1709669"/>
              <a:ext cx="1887609" cy="1359965"/>
            </a:xfrm>
            <a:prstGeom prst="rect">
              <a:avLst/>
            </a:prstGeom>
            <a:solidFill>
              <a:srgbClr val="FFFFFF"/>
            </a:solidFill>
            <a:ln w="19050" cap="flat" cmpd="sng" algn="ctr">
              <a:solidFill>
                <a:srgbClr val="F0AB00"/>
              </a:solidFill>
              <a:prstDash val="solid"/>
            </a:ln>
            <a:effectLst/>
          </p:spPr>
          <p:txBody>
            <a:bodyPr/>
            <a:lstStyle/>
            <a:p>
              <a:pPr marL="0" marR="0" lvl="0" indent="0" defTabSz="1088776" eaLnBrk="1" fontAlgn="auto" latinLnBrk="0" hangingPunct="1">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rgbClr val="000000"/>
                </a:solidFill>
                <a:effectLst/>
                <a:uLnTx/>
                <a:uFillTx/>
                <a:latin typeface="Arial"/>
                <a:ea typeface="+mn-ea"/>
                <a:cs typeface="+mn-cs"/>
              </a:endParaRPr>
            </a:p>
          </p:txBody>
        </p:sp>
        <p:sp>
          <p:nvSpPr>
            <p:cNvPr id="47" name="Rectangle 46">
              <a:hlinkClick r:id="rId10" action="ppaction://hlinksldjump"/>
            </p:cNvPr>
            <p:cNvSpPr/>
            <p:nvPr/>
          </p:nvSpPr>
          <p:spPr>
            <a:xfrm>
              <a:off x="324187" y="3999309"/>
              <a:ext cx="1973826" cy="1359966"/>
            </a:xfrm>
            <a:prstGeom prst="rect">
              <a:avLst/>
            </a:prstGeom>
            <a:solidFill>
              <a:srgbClr val="FFFFFF"/>
            </a:solidFill>
            <a:ln w="19050" cap="flat" cmpd="sng" algn="ctr">
              <a:solidFill>
                <a:srgbClr val="F0AB00"/>
              </a:solidFill>
              <a:prstDash val="solid"/>
            </a:ln>
            <a:effectLst/>
          </p:spPr>
        </p:sp>
        <p:sp>
          <p:nvSpPr>
            <p:cNvPr id="48" name="Freeform 12">
              <a:hlinkClick r:id="rId6" action="ppaction://hlinksldjump"/>
            </p:cNvPr>
            <p:cNvSpPr/>
            <p:nvPr/>
          </p:nvSpPr>
          <p:spPr>
            <a:xfrm>
              <a:off x="324187" y="5359276"/>
              <a:ext cx="1973826" cy="73228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rgbClr val="000000"/>
            </a:solidFill>
            <a:ln>
              <a:noFill/>
            </a:ln>
            <a:effectLst/>
          </p:spPr>
          <p:txBody>
            <a:bodyPr spcFirstLastPara="0" vert="horz" wrap="square" lIns="135128" tIns="135128" rIns="135128" bIns="0" numCol="1" spcCol="1270" anchor="t"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lang="en-US" sz="1600" b="1" kern="0" dirty="0">
                  <a:solidFill>
                    <a:srgbClr val="FFFFFF"/>
                  </a:solidFill>
                  <a:latin typeface="Arial"/>
                </a:rPr>
                <a:t>Can I upgrade my </a:t>
              </a:r>
              <a:r>
                <a:rPr lang="en-US" sz="1600" b="1" kern="0" dirty="0" smtClean="0">
                  <a:solidFill>
                    <a:srgbClr val="FFFFFF"/>
                  </a:solidFill>
                  <a:latin typeface="Arial"/>
                </a:rPr>
                <a:t>standard </a:t>
              </a:r>
              <a:r>
                <a:rPr lang="en-US" sz="1600" b="1" kern="0" dirty="0">
                  <a:solidFill>
                    <a:srgbClr val="FFFFFF"/>
                  </a:solidFill>
                  <a:latin typeface="Arial"/>
                </a:rPr>
                <a:t>account?</a:t>
              </a: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49" name="Rectangle 48">
              <a:hlinkClick r:id="rId11" action="ppaction://hlinksldjump"/>
            </p:cNvPr>
            <p:cNvSpPr/>
            <p:nvPr/>
          </p:nvSpPr>
          <p:spPr>
            <a:xfrm>
              <a:off x="2495480" y="3999309"/>
              <a:ext cx="1973826" cy="1359966"/>
            </a:xfrm>
            <a:prstGeom prst="rect">
              <a:avLst/>
            </a:prstGeom>
            <a:solidFill>
              <a:srgbClr val="FFFFFF"/>
            </a:solidFill>
            <a:ln w="19050" cap="flat" cmpd="sng" algn="ctr">
              <a:solidFill>
                <a:srgbClr val="F0AB00"/>
              </a:solidFill>
              <a:prstDash val="solid"/>
            </a:ln>
            <a:effectLst/>
          </p:spPr>
        </p:sp>
        <p:sp>
          <p:nvSpPr>
            <p:cNvPr id="50" name="Freeform 15">
              <a:hlinkClick r:id="rId7" action="ppaction://hlinksldjump"/>
            </p:cNvPr>
            <p:cNvSpPr/>
            <p:nvPr/>
          </p:nvSpPr>
          <p:spPr>
            <a:xfrm>
              <a:off x="2495480" y="5359275"/>
              <a:ext cx="1973826" cy="73228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rgbClr val="000000"/>
            </a:solidFill>
            <a:ln>
              <a:noFill/>
            </a:ln>
            <a:effectLst/>
          </p:spPr>
          <p:txBody>
            <a:bodyPr spcFirstLastPara="0" vert="horz" wrap="square" lIns="135128" tIns="135128" rIns="135128" bIns="0" numCol="1" spcCol="1270" anchor="t"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lang="en-US" sz="1600" b="1" kern="0" dirty="0">
                  <a:solidFill>
                    <a:srgbClr val="FFFFFF"/>
                  </a:solidFill>
                  <a:latin typeface="Arial"/>
                </a:rPr>
                <a:t>Where do I go for help</a:t>
              </a:r>
              <a:r>
                <a:rPr lang="en-US" sz="1600" b="1" kern="0" noProof="0" dirty="0">
                  <a:solidFill>
                    <a:srgbClr val="FFFFFF"/>
                  </a:solidFill>
                  <a:latin typeface="Arial"/>
                </a:rPr>
                <a:t>?</a:t>
              </a:r>
              <a:endParaRPr kumimoji="0" lang="en-US" sz="16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Rectangle 50"/>
            <p:cNvSpPr/>
            <p:nvPr/>
          </p:nvSpPr>
          <p:spPr>
            <a:xfrm>
              <a:off x="4666772" y="3999309"/>
              <a:ext cx="1973826" cy="1359966"/>
            </a:xfrm>
            <a:prstGeom prst="rect">
              <a:avLst/>
            </a:prstGeom>
            <a:solidFill>
              <a:srgbClr val="FFFFFF"/>
            </a:solidFill>
            <a:ln w="19050" cap="flat" cmpd="sng" algn="ctr">
              <a:solidFill>
                <a:srgbClr val="F0AB00"/>
              </a:solidFill>
              <a:prstDash val="solid"/>
            </a:ln>
            <a:effectLst/>
          </p:spPr>
        </p:sp>
        <p:sp>
          <p:nvSpPr>
            <p:cNvPr id="52" name="Freeform 17">
              <a:hlinkClick r:id="rId8" action="ppaction://hlinksldjump"/>
            </p:cNvPr>
            <p:cNvSpPr/>
            <p:nvPr/>
          </p:nvSpPr>
          <p:spPr>
            <a:xfrm>
              <a:off x="4666772" y="5359276"/>
              <a:ext cx="1973826" cy="73228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rgbClr val="000000"/>
            </a:solidFill>
            <a:ln>
              <a:noFill/>
            </a:ln>
            <a:effectLst/>
          </p:spPr>
          <p:txBody>
            <a:bodyPr spcFirstLastPara="0" vert="horz" wrap="square" lIns="135128" tIns="135128" rIns="135128" bIns="0" numCol="1" spcCol="1270" anchor="t"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lang="en-US" sz="1600" b="1" kern="0" dirty="0">
                  <a:solidFill>
                    <a:srgbClr val="FFFFFF"/>
                  </a:solidFill>
                  <a:latin typeface="Arial"/>
                </a:rPr>
                <a:t>FAQ</a:t>
              </a:r>
              <a:endParaRPr kumimoji="0" lang="en-US" sz="16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Freeform 5">
              <a:hlinkClick r:id="rId4" action="ppaction://hlinksldjump"/>
            </p:cNvPr>
            <p:cNvSpPr/>
            <p:nvPr/>
          </p:nvSpPr>
          <p:spPr>
            <a:xfrm>
              <a:off x="2495480" y="3069637"/>
              <a:ext cx="1973826" cy="732289"/>
            </a:xfrm>
            <a:custGeom>
              <a:avLst/>
              <a:gdLst>
                <a:gd name="connsiteX0" fmla="*/ 0 w 1973826"/>
                <a:gd name="connsiteY0" fmla="*/ 0 h 732289"/>
                <a:gd name="connsiteX1" fmla="*/ 1973826 w 1973826"/>
                <a:gd name="connsiteY1" fmla="*/ 0 h 732289"/>
                <a:gd name="connsiteX2" fmla="*/ 1973826 w 1973826"/>
                <a:gd name="connsiteY2" fmla="*/ 732289 h 732289"/>
                <a:gd name="connsiteX3" fmla="*/ 0 w 1973826"/>
                <a:gd name="connsiteY3" fmla="*/ 732289 h 732289"/>
                <a:gd name="connsiteX4" fmla="*/ 0 w 1973826"/>
                <a:gd name="connsiteY4" fmla="*/ 0 h 73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26" h="732289">
                  <a:moveTo>
                    <a:pt x="0" y="0"/>
                  </a:moveTo>
                  <a:lnTo>
                    <a:pt x="1973826" y="0"/>
                  </a:lnTo>
                  <a:lnTo>
                    <a:pt x="1973826" y="732289"/>
                  </a:lnTo>
                  <a:lnTo>
                    <a:pt x="0" y="732289"/>
                  </a:lnTo>
                  <a:lnTo>
                    <a:pt x="0" y="0"/>
                  </a:lnTo>
                  <a:close/>
                </a:path>
              </a:pathLst>
            </a:custGeom>
            <a:solidFill>
              <a:srgbClr val="000000"/>
            </a:solidFill>
            <a:ln>
              <a:noFill/>
            </a:ln>
            <a:effectLst/>
          </p:spPr>
          <p:txBody>
            <a:bodyPr spcFirstLastPara="0" vert="horz" wrap="square" lIns="135128" tIns="135128" rIns="135128" bIns="0" numCol="1" spcCol="1270" anchor="t" anchorCtr="0">
              <a:noAutofit/>
            </a:bodyPr>
            <a:lstStyle/>
            <a:p>
              <a:pPr marL="0" marR="0" lvl="0" indent="0" algn="ctr" defTabSz="844550" eaLnBrk="1" fontAlgn="auto" latinLnBrk="0" hangingPunct="1">
                <a:lnSpc>
                  <a:spcPct val="90000"/>
                </a:lnSpc>
                <a:spcBef>
                  <a:spcPct val="0"/>
                </a:spcBef>
                <a:spcAft>
                  <a:spcPct val="35000"/>
                </a:spcAft>
                <a:buClrTx/>
                <a:buSzTx/>
                <a:buFontTx/>
                <a:buNone/>
                <a:tabLst/>
                <a:defRPr/>
              </a:pPr>
              <a:r>
                <a:rPr lang="en-US" sz="1600" b="1" kern="0" noProof="0" dirty="0">
                  <a:solidFill>
                    <a:srgbClr val="FFFFFF"/>
                  </a:solidFill>
                  <a:latin typeface="Arial"/>
                </a:rPr>
                <a:t>What do I do next?</a:t>
              </a:r>
              <a:endParaRPr kumimoji="0" lang="en-US" sz="16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a:ea typeface="+mn-ea"/>
                <a:cs typeface="+mn-cs"/>
              </a:endParaRPr>
            </a:p>
          </p:txBody>
        </p:sp>
      </p:grpSp>
      <p:pic>
        <p:nvPicPr>
          <p:cNvPr id="54" name="Picture 53">
            <a:hlinkClick r:id="rId4" action="ppaction://hlinksldjump"/>
          </p:cNvPr>
          <p:cNvPicPr>
            <a:picLocks noChangeAspect="1"/>
          </p:cNvPicPr>
          <p:nvPr/>
        </p:nvPicPr>
        <p:blipFill>
          <a:blip r:embed="rId12"/>
          <a:stretch>
            <a:fillRect/>
          </a:stretch>
        </p:blipFill>
        <p:spPr>
          <a:xfrm>
            <a:off x="4928586" y="1208743"/>
            <a:ext cx="1983479" cy="2083389"/>
          </a:xfrm>
          <a:prstGeom prst="rect">
            <a:avLst/>
          </a:prstGeom>
        </p:spPr>
      </p:pic>
      <p:pic>
        <p:nvPicPr>
          <p:cNvPr id="55" name="Picture 54">
            <a:hlinkClick r:id="rId8" action="ppaction://hlinksldjump"/>
          </p:cNvPr>
          <p:cNvPicPr>
            <a:picLocks noChangeAspect="1"/>
          </p:cNvPicPr>
          <p:nvPr/>
        </p:nvPicPr>
        <p:blipFill>
          <a:blip r:embed="rId13"/>
          <a:stretch>
            <a:fillRect/>
          </a:stretch>
        </p:blipFill>
        <p:spPr>
          <a:xfrm>
            <a:off x="8209664" y="4106105"/>
            <a:ext cx="1457455" cy="1457455"/>
          </a:xfrm>
          <a:prstGeom prst="rect">
            <a:avLst/>
          </a:prstGeom>
        </p:spPr>
      </p:pic>
      <p:pic>
        <p:nvPicPr>
          <p:cNvPr id="56" name="Picture 55">
            <a:hlinkClick r:id="rId5" action="ppaction://hlinksldjump"/>
          </p:cNvPr>
          <p:cNvPicPr>
            <a:picLocks noChangeAspect="1"/>
          </p:cNvPicPr>
          <p:nvPr/>
        </p:nvPicPr>
        <p:blipFill>
          <a:blip r:embed="rId14"/>
          <a:stretch>
            <a:fillRect/>
          </a:stretch>
        </p:blipFill>
        <p:spPr>
          <a:xfrm>
            <a:off x="8088372" y="1408434"/>
            <a:ext cx="1790881" cy="1650573"/>
          </a:xfrm>
          <a:prstGeom prst="rect">
            <a:avLst/>
          </a:prstGeom>
        </p:spPr>
      </p:pic>
      <p:pic>
        <p:nvPicPr>
          <p:cNvPr id="57" name="Picture 56">
            <a:hlinkClick r:id="rId6" action="ppaction://hlinksldjump"/>
          </p:cNvPr>
          <p:cNvPicPr>
            <a:picLocks noChangeAspect="1"/>
          </p:cNvPicPr>
          <p:nvPr/>
        </p:nvPicPr>
        <p:blipFill>
          <a:blip r:embed="rId15"/>
          <a:stretch>
            <a:fillRect/>
          </a:stretch>
        </p:blipFill>
        <p:spPr>
          <a:xfrm>
            <a:off x="1644125" y="3920661"/>
            <a:ext cx="2412965" cy="1883308"/>
          </a:xfrm>
          <a:prstGeom prst="rect">
            <a:avLst/>
          </a:prstGeom>
        </p:spPr>
      </p:pic>
      <p:pic>
        <p:nvPicPr>
          <p:cNvPr id="58" name="Picture 57">
            <a:hlinkClick r:id="rId7" action="ppaction://hlinksldjump"/>
          </p:cNvPr>
          <p:cNvPicPr>
            <a:picLocks noChangeAspect="1"/>
          </p:cNvPicPr>
          <p:nvPr/>
        </p:nvPicPr>
        <p:blipFill>
          <a:blip r:embed="rId16"/>
          <a:stretch>
            <a:fillRect/>
          </a:stretch>
        </p:blipFill>
        <p:spPr>
          <a:xfrm>
            <a:off x="5193471" y="4096416"/>
            <a:ext cx="1467144" cy="1467144"/>
          </a:xfrm>
          <a:prstGeom prst="rect">
            <a:avLst/>
          </a:prstGeom>
        </p:spPr>
      </p:pic>
      <p:pic>
        <p:nvPicPr>
          <p:cNvPr id="59" name="Picture 58">
            <a:hlinkClick r:id="rId3" action="ppaction://hlinksldjump"/>
          </p:cNvPr>
          <p:cNvPicPr>
            <a:picLocks noChangeAspect="1"/>
          </p:cNvPicPr>
          <p:nvPr/>
        </p:nvPicPr>
        <p:blipFill>
          <a:blip r:embed="rId17"/>
          <a:stretch>
            <a:fillRect/>
          </a:stretch>
        </p:blipFill>
        <p:spPr>
          <a:xfrm>
            <a:off x="2092098" y="1575856"/>
            <a:ext cx="1465108" cy="1349162"/>
          </a:xfrm>
          <a:prstGeom prst="rect">
            <a:avLst/>
          </a:prstGeom>
        </p:spPr>
      </p:pic>
      <p:sp>
        <p:nvSpPr>
          <p:cNvPr id="41" name="object 28">
            <a:hlinkClick r:id="rId2" action="ppaction://hlinksldjump"/>
          </p:cNvPr>
          <p:cNvSpPr/>
          <p:nvPr/>
        </p:nvSpPr>
        <p:spPr>
          <a:xfrm>
            <a:off x="11747383" y="25874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0" name="object 28">
            <a:hlinkClick r:id="rId3" action="ppaction://hlinksldjump"/>
          </p:cNvPr>
          <p:cNvSpPr/>
          <p:nvPr/>
        </p:nvSpPr>
        <p:spPr>
          <a:xfrm>
            <a:off x="11743111" y="125693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1" name="object 28">
            <a:hlinkClick r:id="rId4" action="ppaction://hlinksldjump"/>
          </p:cNvPr>
          <p:cNvSpPr/>
          <p:nvPr/>
        </p:nvSpPr>
        <p:spPr>
          <a:xfrm>
            <a:off x="11743785" y="2092802"/>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2" name="object 28">
            <a:hlinkClick r:id="rId5" action="ppaction://hlinksldjump"/>
          </p:cNvPr>
          <p:cNvSpPr/>
          <p:nvPr/>
        </p:nvSpPr>
        <p:spPr>
          <a:xfrm>
            <a:off x="11722246" y="3108734"/>
            <a:ext cx="442603" cy="967383"/>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3"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4"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5"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711421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3" name="Rectangle 22"/>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4"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3"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4"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5"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6"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7"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8"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9"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51"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2"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3"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4"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5"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6"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pic>
        <p:nvPicPr>
          <p:cNvPr id="25" name="Picture 24"/>
          <p:cNvPicPr>
            <a:picLocks noChangeAspect="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14047" t="-11577" r="-15511" b="-10580"/>
          <a:stretch/>
        </p:blipFill>
        <p:spPr>
          <a:xfrm>
            <a:off x="888023" y="3632357"/>
            <a:ext cx="1310054" cy="1204087"/>
          </a:xfrm>
          <a:prstGeom prst="rect">
            <a:avLst/>
          </a:prstGeom>
          <a:ln w="38100">
            <a:solidFill>
              <a:schemeClr val="tx1">
                <a:lumMod val="50000"/>
                <a:lumOff val="50000"/>
              </a:schemeClr>
            </a:solidFill>
          </a:ln>
        </p:spPr>
      </p:pic>
      <p:sp>
        <p:nvSpPr>
          <p:cNvPr id="26" name="Title 3"/>
          <p:cNvSpPr>
            <a:spLocks noGrp="1"/>
          </p:cNvSpPr>
          <p:nvPr>
            <p:ph type="title"/>
          </p:nvPr>
        </p:nvSpPr>
        <p:spPr>
          <a:xfrm>
            <a:off x="112250" y="505534"/>
            <a:ext cx="11087033" cy="369204"/>
          </a:xfrm>
        </p:spPr>
        <p:txBody>
          <a:bodyPr/>
          <a:lstStyle/>
          <a:p>
            <a:r>
              <a:rPr lang="en-US" dirty="0"/>
              <a:t>Supplier Help Resources</a:t>
            </a:r>
          </a:p>
        </p:txBody>
      </p:sp>
      <p:pic>
        <p:nvPicPr>
          <p:cNvPr id="7" name="Picture 6"/>
          <p:cNvPicPr>
            <a:picLocks noChangeAspect="1"/>
          </p:cNvPicPr>
          <p:nvPr/>
        </p:nvPicPr>
        <p:blipFill>
          <a:blip r:embed="rId11"/>
          <a:stretch>
            <a:fillRect/>
          </a:stretch>
        </p:blipFill>
        <p:spPr>
          <a:xfrm>
            <a:off x="888023" y="1360444"/>
            <a:ext cx="1366597" cy="1283321"/>
          </a:xfrm>
          <a:prstGeom prst="rect">
            <a:avLst/>
          </a:prstGeom>
        </p:spPr>
      </p:pic>
      <p:sp>
        <p:nvSpPr>
          <p:cNvPr id="27"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8"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9"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0"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1"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2"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3"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4" name="TextBox 33"/>
          <p:cNvSpPr txBox="1"/>
          <p:nvPr/>
        </p:nvSpPr>
        <p:spPr>
          <a:xfrm>
            <a:off x="2370642" y="1331707"/>
            <a:ext cx="9159942" cy="4462760"/>
          </a:xfrm>
          <a:prstGeom prst="rect">
            <a:avLst/>
          </a:prstGeom>
          <a:noFill/>
        </p:spPr>
        <p:txBody>
          <a:bodyPr wrap="square" lIns="0" tIns="0" rIns="0" bIns="0" rtlCol="0">
            <a:spAutoFit/>
          </a:bodyPr>
          <a:lstStyle/>
          <a:p>
            <a:pPr fontAlgn="base">
              <a:spcAft>
                <a:spcPts val="600"/>
              </a:spcAft>
              <a:buClr>
                <a:srgbClr val="F0AB00"/>
              </a:buClr>
              <a:buSzPct val="80000"/>
            </a:pPr>
            <a:r>
              <a:rPr lang="en-US" sz="2000" b="1" kern="0" dirty="0">
                <a:ea typeface="Arial Unicode MS" pitchFamily="34" charset="-128"/>
                <a:cs typeface="Arial Unicode MS" pitchFamily="34" charset="-128"/>
              </a:rPr>
              <a:t>The Help Center will provide assistance while using your </a:t>
            </a:r>
            <a:r>
              <a:rPr lang="en-US" sz="2000" b="1" kern="0" dirty="0" smtClean="0">
                <a:ea typeface="Arial Unicode MS" pitchFamily="34" charset="-128"/>
                <a:cs typeface="Arial Unicode MS" pitchFamily="34" charset="-128"/>
              </a:rPr>
              <a:t>standard </a:t>
            </a:r>
            <a:r>
              <a:rPr lang="en-US" sz="2000" b="1" kern="0" dirty="0">
                <a:ea typeface="Arial Unicode MS" pitchFamily="34" charset="-128"/>
                <a:cs typeface="Arial Unicode MS" pitchFamily="34" charset="-128"/>
              </a:rPr>
              <a:t>a</a:t>
            </a:r>
            <a:r>
              <a:rPr lang="en-US" sz="2000" b="1" kern="0" dirty="0" smtClean="0">
                <a:ea typeface="Arial Unicode MS" pitchFamily="34" charset="-128"/>
                <a:cs typeface="Arial Unicode MS" pitchFamily="34" charset="-128"/>
              </a:rPr>
              <a:t>ccount</a:t>
            </a:r>
            <a:r>
              <a:rPr lang="en-US" sz="2000" b="1" kern="0" dirty="0">
                <a:ea typeface="Arial Unicode MS" pitchFamily="34" charset="-128"/>
                <a:cs typeface="Arial Unicode MS" pitchFamily="34" charset="-128"/>
              </a:rPr>
              <a:t>:</a:t>
            </a:r>
          </a:p>
          <a:p>
            <a:pPr marL="342900" indent="-342900" fontAlgn="base">
              <a:spcAft>
                <a:spcPts val="600"/>
              </a:spcAft>
              <a:buClr>
                <a:srgbClr val="F0AB00"/>
              </a:buClr>
              <a:buSzPct val="80000"/>
              <a:buFont typeface="Arial" panose="020B0604020202020204" pitchFamily="34" charset="0"/>
              <a:buChar char="•"/>
            </a:pPr>
            <a:r>
              <a:rPr lang="en-US" sz="2000" kern="0" dirty="0">
                <a:ea typeface="Arial Unicode MS" pitchFamily="34" charset="-128"/>
                <a:cs typeface="Arial Unicode MS" pitchFamily="34" charset="-128"/>
              </a:rPr>
              <a:t>Click the Help Center link at the bottom of your interactive email</a:t>
            </a:r>
          </a:p>
          <a:p>
            <a:pPr marL="342900" indent="-342900" fontAlgn="base">
              <a:spcAft>
                <a:spcPts val="600"/>
              </a:spcAft>
              <a:buClr>
                <a:srgbClr val="F0AB00"/>
              </a:buClr>
              <a:buSzPct val="80000"/>
              <a:buFont typeface="Arial" panose="020B0604020202020204" pitchFamily="34" charset="0"/>
              <a:buChar char="•"/>
            </a:pPr>
            <a:r>
              <a:rPr lang="en-US" sz="2000" kern="0" dirty="0">
                <a:ea typeface="Arial Unicode MS" pitchFamily="34" charset="-128"/>
                <a:cs typeface="Arial Unicode MS" pitchFamily="34" charset="-128"/>
              </a:rPr>
              <a:t>When logged into your light account, click the Help Center link in the upper right corner to expand the panel and gain access to relevant help topics</a:t>
            </a:r>
          </a:p>
          <a:p>
            <a:pPr fontAlgn="base">
              <a:spcAft>
                <a:spcPts val="600"/>
              </a:spcAft>
              <a:buClr>
                <a:srgbClr val="F0AB00"/>
              </a:buClr>
              <a:buSzPct val="80000"/>
            </a:pPr>
            <a:endParaRPr lang="en-US" sz="2000" kern="0" dirty="0">
              <a:ea typeface="Arial Unicode MS" pitchFamily="34" charset="-128"/>
              <a:cs typeface="Arial Unicode MS" pitchFamily="34" charset="-128"/>
            </a:endParaRPr>
          </a:p>
          <a:p>
            <a:pPr fontAlgn="base">
              <a:spcAft>
                <a:spcPts val="600"/>
              </a:spcAft>
              <a:buClr>
                <a:srgbClr val="F0AB00"/>
              </a:buClr>
              <a:buSzPct val="80000"/>
            </a:pPr>
            <a:endParaRPr lang="en-US" sz="2000" kern="0" dirty="0">
              <a:ea typeface="Arial Unicode MS" pitchFamily="34" charset="-128"/>
              <a:cs typeface="Arial Unicode MS" pitchFamily="34" charset="-128"/>
            </a:endParaRPr>
          </a:p>
          <a:p>
            <a:pPr fontAlgn="base">
              <a:spcAft>
                <a:spcPts val="600"/>
              </a:spcAft>
              <a:buClr>
                <a:srgbClr val="F0AB00"/>
              </a:buClr>
              <a:buSzPct val="80000"/>
            </a:pPr>
            <a:r>
              <a:rPr lang="en-US" sz="2000" b="1" kern="0" dirty="0">
                <a:ea typeface="Arial Unicode MS" pitchFamily="34" charset="-128"/>
                <a:cs typeface="Arial Unicode MS" pitchFamily="34" charset="-128"/>
              </a:rPr>
              <a:t>The </a:t>
            </a:r>
            <a:r>
              <a:rPr lang="en-US" sz="2000" b="1" kern="0" dirty="0">
                <a:ea typeface="Arial Unicode MS" pitchFamily="34" charset="-128"/>
                <a:cs typeface="Arial Unicode MS" pitchFamily="34" charset="-128"/>
                <a:hlinkClick r:id="rId12"/>
              </a:rPr>
              <a:t>Ariba Network, </a:t>
            </a:r>
            <a:r>
              <a:rPr lang="en-US" sz="2000" b="1" kern="0" dirty="0" smtClean="0">
                <a:ea typeface="Arial Unicode MS" pitchFamily="34" charset="-128"/>
                <a:cs typeface="Arial Unicode MS" pitchFamily="34" charset="-128"/>
                <a:hlinkClick r:id="rId12"/>
              </a:rPr>
              <a:t>standard </a:t>
            </a:r>
            <a:r>
              <a:rPr lang="en-US" sz="2000" b="1" kern="0" dirty="0">
                <a:ea typeface="Arial Unicode MS" pitchFamily="34" charset="-128"/>
                <a:cs typeface="Arial Unicode MS" pitchFamily="34" charset="-128"/>
                <a:hlinkClick r:id="rId12"/>
              </a:rPr>
              <a:t>account support page </a:t>
            </a:r>
            <a:r>
              <a:rPr lang="en-US" sz="2000" b="1" kern="0" dirty="0">
                <a:ea typeface="Arial Unicode MS" pitchFamily="34" charset="-128"/>
                <a:cs typeface="Arial Unicode MS" pitchFamily="34" charset="-128"/>
              </a:rPr>
              <a:t>will provide access to:</a:t>
            </a:r>
          </a:p>
          <a:p>
            <a:pPr marL="342900" indent="-342900" fontAlgn="base">
              <a:spcAft>
                <a:spcPts val="600"/>
              </a:spcAft>
              <a:buClr>
                <a:srgbClr val="F0AB00"/>
              </a:buClr>
              <a:buSzPct val="80000"/>
              <a:buFont typeface="Arial" panose="020B0604020202020204" pitchFamily="34" charset="0"/>
              <a:buChar char="•"/>
            </a:pPr>
            <a:r>
              <a:rPr lang="en-US" sz="2000" kern="0" dirty="0">
                <a:ea typeface="Arial Unicode MS" pitchFamily="34" charset="-128"/>
                <a:cs typeface="Arial Unicode MS" pitchFamily="34" charset="-128"/>
              </a:rPr>
              <a:t>A summary of </a:t>
            </a:r>
            <a:r>
              <a:rPr lang="en-US" sz="2000" kern="0" dirty="0" smtClean="0">
                <a:ea typeface="Arial Unicode MS" pitchFamily="34" charset="-128"/>
                <a:cs typeface="Arial Unicode MS" pitchFamily="34" charset="-128"/>
              </a:rPr>
              <a:t>standard </a:t>
            </a:r>
            <a:r>
              <a:rPr lang="en-US" sz="2000" kern="0" dirty="0">
                <a:ea typeface="Arial Unicode MS" pitchFamily="34" charset="-128"/>
                <a:cs typeface="Arial Unicode MS" pitchFamily="34" charset="-128"/>
              </a:rPr>
              <a:t>account features</a:t>
            </a:r>
          </a:p>
          <a:p>
            <a:pPr marL="342900" indent="-342900" fontAlgn="base">
              <a:spcAft>
                <a:spcPts val="600"/>
              </a:spcAft>
              <a:buClr>
                <a:srgbClr val="F0AB00"/>
              </a:buClr>
              <a:buSzPct val="80000"/>
              <a:buFont typeface="Arial" panose="020B0604020202020204" pitchFamily="34" charset="0"/>
              <a:buChar char="•"/>
            </a:pPr>
            <a:r>
              <a:rPr lang="en-US" sz="2000" dirty="0"/>
              <a:t>A quick tutorial on how to replay and respond to your customer</a:t>
            </a:r>
          </a:p>
          <a:p>
            <a:pPr marL="342900" indent="-342900" fontAlgn="base">
              <a:spcAft>
                <a:spcPts val="600"/>
              </a:spcAft>
              <a:buClr>
                <a:srgbClr val="F0AB00"/>
              </a:buClr>
              <a:buSzPct val="80000"/>
              <a:buFont typeface="Arial" panose="020B0604020202020204" pitchFamily="34" charset="0"/>
              <a:buChar char="•"/>
            </a:pPr>
            <a:r>
              <a:rPr lang="en-US" sz="2000" dirty="0"/>
              <a:t>Side-by-side comparison of </a:t>
            </a:r>
            <a:r>
              <a:rPr lang="en-US" sz="2000" kern="0" dirty="0">
                <a:ea typeface="Arial Unicode MS" pitchFamily="34" charset="-128"/>
                <a:cs typeface="Arial Unicode MS" pitchFamily="34" charset="-128"/>
              </a:rPr>
              <a:t>standard</a:t>
            </a:r>
            <a:r>
              <a:rPr lang="en-US" sz="2000" dirty="0" smtClean="0"/>
              <a:t> </a:t>
            </a:r>
            <a:r>
              <a:rPr lang="en-US" sz="2000" dirty="0"/>
              <a:t>account and </a:t>
            </a:r>
            <a:r>
              <a:rPr lang="en-US" sz="2000" dirty="0" smtClean="0"/>
              <a:t>enterprise </a:t>
            </a:r>
            <a:r>
              <a:rPr lang="en-US" sz="2000" dirty="0"/>
              <a:t>account</a:t>
            </a:r>
          </a:p>
          <a:p>
            <a:pPr marL="342900" indent="-342900" fontAlgn="base">
              <a:spcAft>
                <a:spcPts val="600"/>
              </a:spcAft>
              <a:buClr>
                <a:srgbClr val="F0AB00"/>
              </a:buClr>
              <a:buSzPct val="80000"/>
              <a:buFont typeface="Arial" panose="020B0604020202020204" pitchFamily="34" charset="0"/>
              <a:buChar char="•"/>
            </a:pPr>
            <a:r>
              <a:rPr lang="en-US" sz="2000" kern="0" dirty="0">
                <a:ea typeface="Arial Unicode MS" pitchFamily="34" charset="-128"/>
                <a:cs typeface="Arial Unicode MS" pitchFamily="34" charset="-128"/>
              </a:rPr>
              <a:t>The Supplier Success Session Portal to register for an upcoming live demo</a:t>
            </a:r>
          </a:p>
          <a:p>
            <a:pPr marL="342900" indent="-342900" fontAlgn="base">
              <a:spcAft>
                <a:spcPts val="600"/>
              </a:spcAft>
              <a:buClr>
                <a:srgbClr val="F0AB00"/>
              </a:buClr>
              <a:buSzPct val="80000"/>
              <a:buFont typeface="Arial" panose="020B0604020202020204" pitchFamily="34" charset="0"/>
              <a:buChar char="•"/>
            </a:pPr>
            <a:r>
              <a:rPr lang="en-US" sz="2000" kern="0" dirty="0">
                <a:ea typeface="Arial Unicode MS" pitchFamily="34" charset="-128"/>
                <a:cs typeface="Arial Unicode MS" pitchFamily="34" charset="-128"/>
              </a:rPr>
              <a:t>A pre-recorded overview and demo of standard account</a:t>
            </a:r>
            <a:endParaRPr lang="en-US" sz="24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64151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FAQ</a:t>
            </a:r>
            <a:endParaRPr lang="en-US" dirty="0">
              <a:solidFill>
                <a:schemeClr val="accent1"/>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399" y="2602570"/>
            <a:ext cx="3648075" cy="3648075"/>
          </a:xfrm>
          <a:prstGeom prst="rect">
            <a:avLst/>
          </a:prstGeom>
        </p:spPr>
      </p:pic>
      <p:sp>
        <p:nvSpPr>
          <p:cNvPr id="35" name="Rectangle 34"/>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36" name="object 28">
            <a:hlinkClick r:id="rId3" action="ppaction://hlinksldjump"/>
          </p:cNvPr>
          <p:cNvSpPr/>
          <p:nvPr/>
        </p:nvSpPr>
        <p:spPr>
          <a:xfrm>
            <a:off x="11748055" y="0"/>
            <a:ext cx="442603" cy="1258961"/>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37"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38" name="object 30">
            <a:hlinkClick r:id="rId4"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39" name="object 30">
            <a:hlinkClick r:id="rId5"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0" name="object 30">
            <a:hlinkClick r:id="rId6"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1"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2" name="object 35">
            <a:hlinkClick r:id="rId6"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3" name="object 30">
            <a:hlinkClick r:id="rId7"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4" name="object 30">
            <a:hlinkClick r:id="rId8"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5" name="object 30">
            <a:hlinkClick r:id="rId9"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46"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47"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48"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49" name="object 37">
            <a:hlinkClick r:id="rId10"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0"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20" name="object 28">
            <a:hlinkClick r:id="rId3"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1" name="object 28">
            <a:hlinkClick r:id="rId4"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2" name="object 28">
            <a:hlinkClick r:id="rId5"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3" name="object 28">
            <a:hlinkClick r:id="rId6"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4" name="object 28">
            <a:hlinkClick r:id="rId7"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5" name="object 28">
            <a:hlinkClick r:id="rId8"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6" name="object 28">
            <a:hlinkClick r:id="rId9"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1409818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3" name="Rectangle 22"/>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4"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3"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4"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5"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6"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7"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8"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9"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1"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52"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3"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4"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5"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6"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22" name="Rectangle 21"/>
          <p:cNvSpPr/>
          <p:nvPr/>
        </p:nvSpPr>
        <p:spPr>
          <a:xfrm>
            <a:off x="106097" y="243986"/>
            <a:ext cx="1054199" cy="600164"/>
          </a:xfrm>
          <a:prstGeom prst="rect">
            <a:avLst/>
          </a:prstGeom>
        </p:spPr>
        <p:txBody>
          <a:bodyPr wrap="none">
            <a:spAutoFit/>
          </a:bodyPr>
          <a:lstStyle/>
          <a:p>
            <a:pPr lvl="0"/>
            <a:r>
              <a:rPr lang="en-US" sz="3300" b="1" dirty="0">
                <a:solidFill>
                  <a:srgbClr val="000000"/>
                </a:solidFill>
                <a:latin typeface="Arial" panose="020B0604020202020204" pitchFamily="34" charset="0"/>
                <a:cs typeface="Arial" panose="020B0604020202020204" pitchFamily="34" charset="0"/>
              </a:rPr>
              <a:t>FAQ</a:t>
            </a:r>
          </a:p>
        </p:txBody>
      </p:sp>
      <p:sp>
        <p:nvSpPr>
          <p:cNvPr id="25" name="TextBox 24"/>
          <p:cNvSpPr txBox="1"/>
          <p:nvPr/>
        </p:nvSpPr>
        <p:spPr>
          <a:xfrm>
            <a:off x="533883" y="987499"/>
            <a:ext cx="10869381" cy="5601533"/>
          </a:xfrm>
          <a:prstGeom prst="rect">
            <a:avLst/>
          </a:prstGeom>
          <a:noFill/>
        </p:spPr>
        <p:txBody>
          <a:bodyPr wrap="square" lIns="0" tIns="0" rIns="0" bIns="0" rtlCol="0">
            <a:spAutoFit/>
          </a:bodyPr>
          <a:lstStyle/>
          <a:p>
            <a:pPr fontAlgn="base">
              <a:spcAft>
                <a:spcPct val="0"/>
              </a:spcAft>
              <a:buClr>
                <a:srgbClr val="F0AB00"/>
              </a:buClr>
              <a:buSzPct val="80000"/>
            </a:pPr>
            <a:r>
              <a:rPr lang="en-US" sz="1300" b="1" kern="0" dirty="0">
                <a:ea typeface="Arial Unicode MS" pitchFamily="34" charset="-128"/>
                <a:cs typeface="Arial Unicode MS" pitchFamily="34" charset="-128"/>
              </a:rPr>
              <a:t>Q: </a:t>
            </a:r>
            <a:r>
              <a:rPr lang="en-US" sz="1300" b="1" dirty="0"/>
              <a:t>What is </a:t>
            </a:r>
            <a:r>
              <a:rPr lang="en-US" sz="1300" b="1" dirty="0" smtClean="0"/>
              <a:t>Standard </a:t>
            </a:r>
            <a:r>
              <a:rPr lang="en-US" sz="1300" b="1" dirty="0"/>
              <a:t>Account capability on Ariba Network? </a:t>
            </a:r>
          </a:p>
          <a:p>
            <a:r>
              <a:rPr lang="en-US" sz="1300" kern="0" dirty="0">
                <a:ea typeface="Arial Unicode MS" pitchFamily="34" charset="-128"/>
                <a:cs typeface="Arial Unicode MS" pitchFamily="34" charset="-128"/>
              </a:rPr>
              <a:t>A: Ariba Network, </a:t>
            </a:r>
            <a:r>
              <a:rPr lang="en-US" sz="1300" kern="0" dirty="0" smtClean="0">
                <a:ea typeface="Arial Unicode MS" pitchFamily="34" charset="-128"/>
                <a:cs typeface="Arial Unicode MS" pitchFamily="34" charset="-128"/>
              </a:rPr>
              <a:t>standard </a:t>
            </a:r>
            <a:r>
              <a:rPr lang="en-US" sz="1300" kern="0" dirty="0">
                <a:ea typeface="Arial Unicode MS" pitchFamily="34" charset="-128"/>
                <a:cs typeface="Arial Unicode MS" pitchFamily="34" charset="-128"/>
              </a:rPr>
              <a:t>account capability is a new, fast, free way to automate business with any buyer. Support for most transaction types helps </a:t>
            </a:r>
          </a:p>
          <a:p>
            <a:r>
              <a:rPr lang="en-US" sz="1300" kern="0" dirty="0">
                <a:ea typeface="Arial Unicode MS" pitchFamily="34" charset="-128"/>
                <a:cs typeface="Arial Unicode MS" pitchFamily="34" charset="-128"/>
              </a:rPr>
              <a:t>     maximize efficiency and meet buyer compliance requirements. There is no need to upgrade, unless you are ready for advanced capabilities such </a:t>
            </a:r>
          </a:p>
          <a:p>
            <a:r>
              <a:rPr lang="en-US" sz="1300" kern="0" dirty="0">
                <a:ea typeface="Arial Unicode MS" pitchFamily="34" charset="-128"/>
                <a:cs typeface="Arial Unicode MS" pitchFamily="34" charset="-128"/>
              </a:rPr>
              <a:t>     as support for catalogs, back-end integration or to manage larger document volumes through online access</a:t>
            </a:r>
          </a:p>
          <a:p>
            <a:endParaRPr lang="en-US" sz="1300" kern="0" dirty="0">
              <a:ea typeface="Arial Unicode MS" pitchFamily="34" charset="-128"/>
              <a:cs typeface="Arial Unicode MS" pitchFamily="34" charset="-128"/>
            </a:endParaRPr>
          </a:p>
          <a:p>
            <a:r>
              <a:rPr lang="en-US" sz="1300" b="1" kern="0" dirty="0">
                <a:ea typeface="Arial Unicode MS" pitchFamily="34" charset="-128"/>
                <a:cs typeface="Arial Unicode MS" pitchFamily="34" charset="-128"/>
              </a:rPr>
              <a:t>Q: How can I access this new capability?</a:t>
            </a:r>
          </a:p>
          <a:p>
            <a:r>
              <a:rPr lang="en-US" sz="1300" kern="0" dirty="0">
                <a:ea typeface="Arial Unicode MS" pitchFamily="34" charset="-128"/>
                <a:cs typeface="Arial Unicode MS" pitchFamily="34" charset="-128"/>
              </a:rPr>
              <a:t>A: Your customer must send you a standard account invitation to transact with them using this methodology. Or if you self register on Ariba Network, </a:t>
            </a:r>
          </a:p>
          <a:p>
            <a:r>
              <a:rPr lang="en-US" sz="1300" kern="0" dirty="0">
                <a:ea typeface="Arial Unicode MS" pitchFamily="34" charset="-128"/>
                <a:cs typeface="Arial Unicode MS" pitchFamily="34" charset="-128"/>
              </a:rPr>
              <a:t>     SAP Ariba Discovery or you are invited to SAP Ariba Sourcing solutions and do not have or use an existing account (ANID) you can register and </a:t>
            </a:r>
          </a:p>
          <a:p>
            <a:r>
              <a:rPr lang="en-US" sz="1300" kern="0" dirty="0">
                <a:ea typeface="Arial Unicode MS" pitchFamily="34" charset="-128"/>
                <a:cs typeface="Arial Unicode MS" pitchFamily="34" charset="-128"/>
              </a:rPr>
              <a:t>     will be started at the Ariba Network, light account capability level. In the latter case you will not exchange orders and invoices with your customer </a:t>
            </a:r>
          </a:p>
          <a:p>
            <a:r>
              <a:rPr lang="en-US" sz="1300" kern="0" dirty="0">
                <a:ea typeface="Arial Unicode MS" pitchFamily="34" charset="-128"/>
                <a:cs typeface="Arial Unicode MS" pitchFamily="34" charset="-128"/>
              </a:rPr>
              <a:t>     unless they establish a relationship with your account first but you can use other functionality.</a:t>
            </a:r>
          </a:p>
          <a:p>
            <a:endParaRPr lang="en-US" sz="1300" dirty="0"/>
          </a:p>
          <a:p>
            <a:pPr fontAlgn="base">
              <a:spcAft>
                <a:spcPct val="0"/>
              </a:spcAft>
              <a:buClr>
                <a:srgbClr val="F0AB00"/>
              </a:buClr>
              <a:buSzPct val="80000"/>
            </a:pPr>
            <a:r>
              <a:rPr lang="en-US" sz="1300" b="1" kern="0" dirty="0">
                <a:ea typeface="Arial Unicode MS" pitchFamily="34" charset="-128"/>
                <a:cs typeface="Arial Unicode MS" pitchFamily="34" charset="-128"/>
              </a:rPr>
              <a:t>Q: </a:t>
            </a:r>
            <a:r>
              <a:rPr lang="en-US" sz="1300" b="1" dirty="0"/>
              <a:t>What document types are supported for this free account? </a:t>
            </a:r>
          </a:p>
          <a:p>
            <a:pPr fontAlgn="base">
              <a:spcAft>
                <a:spcPct val="0"/>
              </a:spcAft>
              <a:buClr>
                <a:srgbClr val="F0AB00"/>
              </a:buClr>
              <a:buSzPct val="80000"/>
            </a:pPr>
            <a:r>
              <a:rPr lang="en-US" sz="1300" kern="0" dirty="0">
                <a:ea typeface="Arial Unicode MS" pitchFamily="34" charset="-128"/>
                <a:cs typeface="Arial Unicode MS" pitchFamily="34" charset="-128"/>
              </a:rPr>
              <a:t>A:</a:t>
            </a:r>
            <a:r>
              <a:rPr lang="en-US" sz="1300" dirty="0"/>
              <a:t> Suppliers transact unlimited documents such as orders, order confirmation (OC), advance ship notices (ASN), and service entry sheets (SES), </a:t>
            </a:r>
          </a:p>
          <a:p>
            <a:pPr fontAlgn="base">
              <a:spcAft>
                <a:spcPct val="0"/>
              </a:spcAft>
              <a:buClr>
                <a:srgbClr val="F0AB00"/>
              </a:buClr>
              <a:buSzPct val="80000"/>
            </a:pPr>
            <a:r>
              <a:rPr lang="en-US" sz="1300" dirty="0"/>
              <a:t>     PO-invoices using PO-Flip (convert orders into an e-invoice with the simple click of a button), non-PO invoices and credit memos, invoice status </a:t>
            </a:r>
          </a:p>
          <a:p>
            <a:pPr fontAlgn="base">
              <a:spcAft>
                <a:spcPct val="0"/>
              </a:spcAft>
              <a:buClr>
                <a:srgbClr val="F0AB00"/>
              </a:buClr>
              <a:buSzPct val="80000"/>
            </a:pPr>
            <a:r>
              <a:rPr lang="en-US" sz="1300" dirty="0"/>
              <a:t>     notifications, payment proposals, and remittance details.</a:t>
            </a:r>
          </a:p>
          <a:p>
            <a:pPr fontAlgn="base">
              <a:spcAft>
                <a:spcPct val="0"/>
              </a:spcAft>
              <a:buClr>
                <a:srgbClr val="F0AB00"/>
              </a:buClr>
              <a:buSzPct val="80000"/>
            </a:pPr>
            <a:endParaRPr lang="en-US" sz="1300" kern="0" dirty="0">
              <a:ea typeface="Arial Unicode MS" pitchFamily="34" charset="-128"/>
              <a:cs typeface="Arial Unicode MS" pitchFamily="34" charset="-128"/>
            </a:endParaRPr>
          </a:p>
          <a:p>
            <a:pPr fontAlgn="base">
              <a:spcAft>
                <a:spcPct val="0"/>
              </a:spcAft>
              <a:buClr>
                <a:srgbClr val="F0AB00"/>
              </a:buClr>
              <a:buSzPct val="80000"/>
            </a:pPr>
            <a:r>
              <a:rPr lang="en-US" sz="1300" b="1" kern="0" dirty="0">
                <a:ea typeface="Arial Unicode MS" pitchFamily="34" charset="-128"/>
                <a:cs typeface="Arial Unicode MS" pitchFamily="34" charset="-128"/>
              </a:rPr>
              <a:t>Q: What if I have already signed up for Ariba Network? Can I switch to </a:t>
            </a:r>
            <a:r>
              <a:rPr lang="en-US" sz="1300" b="1" kern="0" dirty="0" smtClean="0">
                <a:ea typeface="Arial Unicode MS" pitchFamily="34" charset="-128"/>
                <a:cs typeface="Arial Unicode MS" pitchFamily="34" charset="-128"/>
              </a:rPr>
              <a:t>Standard </a:t>
            </a:r>
            <a:r>
              <a:rPr lang="en-US" sz="1300" b="1" kern="0" dirty="0">
                <a:ea typeface="Arial Unicode MS" pitchFamily="34" charset="-128"/>
                <a:cs typeface="Arial Unicode MS" pitchFamily="34" charset="-128"/>
              </a:rPr>
              <a:t>Account?</a:t>
            </a:r>
          </a:p>
          <a:p>
            <a:pPr fontAlgn="base">
              <a:spcAft>
                <a:spcPct val="0"/>
              </a:spcAft>
              <a:buClr>
                <a:srgbClr val="F0AB00"/>
              </a:buClr>
              <a:buSzPct val="80000"/>
            </a:pPr>
            <a:r>
              <a:rPr lang="en-US" sz="1300" kern="0" dirty="0">
                <a:ea typeface="Arial Unicode MS" pitchFamily="34" charset="-128"/>
                <a:cs typeface="Arial Unicode MS" pitchFamily="34" charset="-128"/>
              </a:rPr>
              <a:t>A: If you are already using Ariba Network with a buyer, we recommend that you continue using this transaction method. There is no direct way to </a:t>
            </a:r>
          </a:p>
          <a:p>
            <a:pPr fontAlgn="base">
              <a:spcAft>
                <a:spcPct val="0"/>
              </a:spcAft>
              <a:buClr>
                <a:srgbClr val="F0AB00"/>
              </a:buClr>
              <a:buSzPct val="80000"/>
            </a:pPr>
            <a:r>
              <a:rPr lang="en-US" sz="1300" kern="0" dirty="0">
                <a:ea typeface="Arial Unicode MS" pitchFamily="34" charset="-128"/>
                <a:cs typeface="Arial Unicode MS" pitchFamily="34" charset="-128"/>
              </a:rPr>
              <a:t>    change an Ariba Network subscription </a:t>
            </a:r>
            <a:r>
              <a:rPr lang="en-US" sz="1300" kern="0" dirty="0" smtClean="0">
                <a:ea typeface="Arial Unicode MS" pitchFamily="34" charset="-128"/>
                <a:cs typeface="Arial Unicode MS" pitchFamily="34" charset="-128"/>
              </a:rPr>
              <a:t>(enterprise account</a:t>
            </a:r>
            <a:r>
              <a:rPr lang="en-US" sz="1300" kern="0" dirty="0">
                <a:ea typeface="Arial Unicode MS" pitchFamily="34" charset="-128"/>
                <a:cs typeface="Arial Unicode MS" pitchFamily="34" charset="-128"/>
              </a:rPr>
              <a:t>) to a standard account. </a:t>
            </a:r>
          </a:p>
          <a:p>
            <a:pPr fontAlgn="base">
              <a:spcAft>
                <a:spcPct val="0"/>
              </a:spcAft>
              <a:buClr>
                <a:srgbClr val="F0AB00"/>
              </a:buClr>
              <a:buSzPct val="80000"/>
            </a:pPr>
            <a:endParaRPr lang="en-US" sz="1300" kern="0" dirty="0">
              <a:ea typeface="Arial Unicode MS" pitchFamily="34" charset="-128"/>
              <a:cs typeface="Arial Unicode MS" pitchFamily="34" charset="-128"/>
            </a:endParaRPr>
          </a:p>
          <a:p>
            <a:pPr fontAlgn="base">
              <a:spcAft>
                <a:spcPct val="0"/>
              </a:spcAft>
              <a:buClr>
                <a:srgbClr val="F0AB00"/>
              </a:buClr>
              <a:buSzPct val="80000"/>
            </a:pPr>
            <a:r>
              <a:rPr lang="en-US" sz="1300" b="1" kern="0" dirty="0">
                <a:ea typeface="Arial Unicode MS" pitchFamily="34" charset="-128"/>
                <a:cs typeface="Arial Unicode MS" pitchFamily="34" charset="-128"/>
              </a:rPr>
              <a:t>Q:  </a:t>
            </a:r>
            <a:r>
              <a:rPr lang="en-US" sz="1300" b="1" dirty="0"/>
              <a:t>Am I required to register on Ariba Network to use </a:t>
            </a:r>
            <a:r>
              <a:rPr lang="en-US" sz="1300" b="1" dirty="0" smtClean="0"/>
              <a:t>S</a:t>
            </a:r>
            <a:r>
              <a:rPr lang="en-US" sz="1300" b="1" kern="0" dirty="0" smtClean="0">
                <a:ea typeface="Arial Unicode MS" pitchFamily="34" charset="-128"/>
                <a:cs typeface="Arial Unicode MS" pitchFamily="34" charset="-128"/>
              </a:rPr>
              <a:t>tandard</a:t>
            </a:r>
            <a:r>
              <a:rPr lang="en-US" sz="1300" b="1" dirty="0" smtClean="0"/>
              <a:t> </a:t>
            </a:r>
            <a:r>
              <a:rPr lang="en-US" sz="1300" b="1" dirty="0"/>
              <a:t>Account?</a:t>
            </a:r>
          </a:p>
          <a:p>
            <a:r>
              <a:rPr lang="en-US" sz="1300" kern="0" dirty="0">
                <a:ea typeface="Arial Unicode MS" pitchFamily="34" charset="-128"/>
                <a:cs typeface="Arial Unicode MS" pitchFamily="34" charset="-128"/>
              </a:rPr>
              <a:t>A: Yes. You will be sent an interactive email from your buyer. To respond you must register for a free standard account. This free account is not the </a:t>
            </a:r>
          </a:p>
          <a:p>
            <a:r>
              <a:rPr lang="en-US" sz="1300" kern="0" dirty="0">
                <a:ea typeface="Arial Unicode MS" pitchFamily="34" charset="-128"/>
                <a:cs typeface="Arial Unicode MS" pitchFamily="34" charset="-128"/>
              </a:rPr>
              <a:t>     same as a </a:t>
            </a:r>
            <a:r>
              <a:rPr lang="en-US" sz="1300" kern="0" dirty="0" smtClean="0">
                <a:ea typeface="Arial Unicode MS" pitchFamily="34" charset="-128"/>
                <a:cs typeface="Arial Unicode MS" pitchFamily="34" charset="-128"/>
              </a:rPr>
              <a:t>enterprise </a:t>
            </a:r>
            <a:r>
              <a:rPr lang="en-US" sz="1300" kern="0" dirty="0">
                <a:ea typeface="Arial Unicode MS" pitchFamily="34" charset="-128"/>
                <a:cs typeface="Arial Unicode MS" pitchFamily="34" charset="-128"/>
              </a:rPr>
              <a:t>Ariba Network account. You only need to upgrade to a </a:t>
            </a:r>
            <a:r>
              <a:rPr lang="en-US" sz="1300" kern="0" dirty="0" smtClean="0">
                <a:ea typeface="Arial Unicode MS" pitchFamily="34" charset="-128"/>
                <a:cs typeface="Arial Unicode MS" pitchFamily="34" charset="-128"/>
              </a:rPr>
              <a:t>enterprise </a:t>
            </a:r>
            <a:r>
              <a:rPr lang="en-US" sz="1300" kern="0" dirty="0">
                <a:ea typeface="Arial Unicode MS" pitchFamily="34" charset="-128"/>
                <a:cs typeface="Arial Unicode MS" pitchFamily="34" charset="-128"/>
              </a:rPr>
              <a:t>account on Ariba Network when you determine that you desire </a:t>
            </a:r>
            <a:r>
              <a:rPr lang="en-US" sz="1300" kern="0" dirty="0" smtClean="0">
                <a:ea typeface="Arial Unicode MS" pitchFamily="34" charset="-128"/>
                <a:cs typeface="Arial Unicode MS" pitchFamily="34" charset="-128"/>
              </a:rPr>
              <a:t>the </a:t>
            </a:r>
            <a:r>
              <a:rPr lang="en-US" sz="1300" kern="0" dirty="0">
                <a:ea typeface="Arial Unicode MS" pitchFamily="34" charset="-128"/>
                <a:cs typeface="Arial Unicode MS" pitchFamily="34" charset="-128"/>
              </a:rPr>
              <a:t>additional functionality. </a:t>
            </a:r>
          </a:p>
          <a:p>
            <a:endParaRPr lang="en-US" sz="1300" kern="0" dirty="0">
              <a:ea typeface="Arial Unicode MS" pitchFamily="34" charset="-128"/>
              <a:cs typeface="Arial Unicode MS" pitchFamily="34" charset="-128"/>
            </a:endParaRPr>
          </a:p>
          <a:p>
            <a:r>
              <a:rPr lang="en-US" sz="1300" b="1" kern="0" dirty="0">
                <a:ea typeface="Arial Unicode MS" pitchFamily="34" charset="-128"/>
                <a:cs typeface="Arial Unicode MS" pitchFamily="34" charset="-128"/>
              </a:rPr>
              <a:t>Q: Can I access my Ariba Network </a:t>
            </a:r>
            <a:r>
              <a:rPr lang="en-US" sz="1300" b="1" kern="0" dirty="0" smtClean="0">
                <a:ea typeface="Arial Unicode MS" pitchFamily="34" charset="-128"/>
                <a:cs typeface="Arial Unicode MS" pitchFamily="34" charset="-128"/>
              </a:rPr>
              <a:t>Standard </a:t>
            </a:r>
            <a:r>
              <a:rPr lang="en-US" sz="1300" b="1" kern="0" dirty="0">
                <a:ea typeface="Arial Unicode MS" pitchFamily="34" charset="-128"/>
                <a:cs typeface="Arial Unicode MS" pitchFamily="34" charset="-128"/>
              </a:rPr>
              <a:t>Account and E</a:t>
            </a:r>
            <a:r>
              <a:rPr lang="en-US" sz="1300" b="1" kern="0" dirty="0" smtClean="0">
                <a:ea typeface="Arial Unicode MS" pitchFamily="34" charset="-128"/>
                <a:cs typeface="Arial Unicode MS" pitchFamily="34" charset="-128"/>
              </a:rPr>
              <a:t>nterprise Account </a:t>
            </a:r>
            <a:r>
              <a:rPr lang="en-US" sz="1300" b="1" kern="0" dirty="0">
                <a:ea typeface="Arial Unicode MS" pitchFamily="34" charset="-128"/>
                <a:cs typeface="Arial Unicode MS" pitchFamily="34" charset="-128"/>
              </a:rPr>
              <a:t>from the same user ID?</a:t>
            </a:r>
          </a:p>
          <a:p>
            <a:r>
              <a:rPr lang="en-US" sz="1300" kern="0" dirty="0">
                <a:ea typeface="Arial Unicode MS" pitchFamily="34" charset="-128"/>
                <a:cs typeface="Arial Unicode MS" pitchFamily="34" charset="-128"/>
              </a:rPr>
              <a:t>A: Yes. You can easily toggle between your standard and </a:t>
            </a:r>
            <a:r>
              <a:rPr lang="en-US" sz="1300" kern="0" dirty="0" smtClean="0">
                <a:ea typeface="Arial Unicode MS" pitchFamily="34" charset="-128"/>
                <a:cs typeface="Arial Unicode MS" pitchFamily="34" charset="-128"/>
              </a:rPr>
              <a:t>enterprise </a:t>
            </a:r>
            <a:r>
              <a:rPr lang="en-US" sz="1300" kern="0" dirty="0">
                <a:ea typeface="Arial Unicode MS" pitchFamily="34" charset="-128"/>
                <a:cs typeface="Arial Unicode MS" pitchFamily="34" charset="-128"/>
              </a:rPr>
              <a:t>account by </a:t>
            </a:r>
            <a:r>
              <a:rPr lang="en-US" sz="1300" kern="0" dirty="0">
                <a:ea typeface="Arial Unicode MS" pitchFamily="34" charset="-128"/>
                <a:cs typeface="Arial Unicode MS" pitchFamily="34" charset="-128"/>
                <a:hlinkClick r:id="rId10" action="ppaction://hlinksldjump"/>
              </a:rPr>
              <a:t>linking your user IDs</a:t>
            </a:r>
            <a:r>
              <a:rPr lang="en-US" sz="1300" kern="0" dirty="0">
                <a:ea typeface="Arial Unicode MS" pitchFamily="34" charset="-128"/>
                <a:cs typeface="Arial Unicode MS" pitchFamily="34" charset="-128"/>
              </a:rPr>
              <a:t>.  </a:t>
            </a:r>
            <a:r>
              <a:rPr lang="en-US" sz="1300" b="1" kern="0" dirty="0">
                <a:ea typeface="Arial Unicode MS" pitchFamily="34" charset="-128"/>
                <a:cs typeface="Arial Unicode MS" pitchFamily="34" charset="-128"/>
              </a:rPr>
              <a:t> </a:t>
            </a:r>
            <a:endParaRPr lang="en-US" sz="1400" b="1" kern="0" dirty="0">
              <a:ea typeface="Arial Unicode MS" pitchFamily="34" charset="-128"/>
              <a:cs typeface="Arial Unicode MS" pitchFamily="34" charset="-128"/>
            </a:endParaRPr>
          </a:p>
        </p:txBody>
      </p:sp>
      <p:sp>
        <p:nvSpPr>
          <p:cNvPr id="21"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6"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7"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8"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9"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0"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1"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3" name="TextBox 32"/>
          <p:cNvSpPr txBox="1"/>
          <p:nvPr/>
        </p:nvSpPr>
        <p:spPr>
          <a:xfrm>
            <a:off x="9865453" y="6308520"/>
            <a:ext cx="1589214" cy="377505"/>
          </a:xfrm>
          <a:prstGeom prst="chevron">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hlinkClick r:id="" action="ppaction://hlinkshowjump?jump=nextslide"/>
              </a:rPr>
              <a:t>More FAQ</a:t>
            </a:r>
            <a:endParaRPr lang="en-US" sz="18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487740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3" name="Rectangle 22"/>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4"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3"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4"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5"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6"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7"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8"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9"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0"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1"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000" kern="0" dirty="0">
              <a:solidFill>
                <a:prstClr val="black"/>
              </a:solidFill>
            </a:endParaRPr>
          </a:p>
        </p:txBody>
      </p:sp>
      <p:sp>
        <p:nvSpPr>
          <p:cNvPr id="52"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3"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4"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5"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6"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22" name="Rectangle 21"/>
          <p:cNvSpPr/>
          <p:nvPr/>
        </p:nvSpPr>
        <p:spPr>
          <a:xfrm>
            <a:off x="106097" y="243986"/>
            <a:ext cx="1054199" cy="600164"/>
          </a:xfrm>
          <a:prstGeom prst="rect">
            <a:avLst/>
          </a:prstGeom>
        </p:spPr>
        <p:txBody>
          <a:bodyPr wrap="none">
            <a:spAutoFit/>
          </a:bodyPr>
          <a:lstStyle/>
          <a:p>
            <a:pPr lvl="0"/>
            <a:r>
              <a:rPr lang="en-US" sz="3300" b="1" dirty="0">
                <a:solidFill>
                  <a:srgbClr val="000000"/>
                </a:solidFill>
                <a:latin typeface="Arial" panose="020B0604020202020204" pitchFamily="34" charset="0"/>
                <a:cs typeface="Arial" panose="020B0604020202020204" pitchFamily="34" charset="0"/>
              </a:rPr>
              <a:t>FAQ</a:t>
            </a:r>
          </a:p>
        </p:txBody>
      </p:sp>
      <p:sp>
        <p:nvSpPr>
          <p:cNvPr id="25" name="TextBox 24"/>
          <p:cNvSpPr txBox="1"/>
          <p:nvPr/>
        </p:nvSpPr>
        <p:spPr>
          <a:xfrm>
            <a:off x="527620" y="972110"/>
            <a:ext cx="10869381" cy="5616922"/>
          </a:xfrm>
          <a:prstGeom prst="rect">
            <a:avLst/>
          </a:prstGeom>
          <a:noFill/>
        </p:spPr>
        <p:txBody>
          <a:bodyPr wrap="square" lIns="0" tIns="0" rIns="0" bIns="0" rtlCol="0">
            <a:spAutoFit/>
          </a:bodyPr>
          <a:lstStyle/>
          <a:p>
            <a:pPr fontAlgn="base">
              <a:spcAft>
                <a:spcPct val="0"/>
              </a:spcAft>
              <a:buClr>
                <a:srgbClr val="F0AB00"/>
              </a:buClr>
              <a:buSzPct val="80000"/>
            </a:pPr>
            <a:r>
              <a:rPr lang="en-US" sz="1300" b="1" kern="0" dirty="0">
                <a:ea typeface="Arial Unicode MS" pitchFamily="34" charset="-128"/>
                <a:cs typeface="Arial Unicode MS" pitchFamily="34" charset="-128"/>
              </a:rPr>
              <a:t>Q: </a:t>
            </a:r>
            <a:r>
              <a:rPr lang="en-US" sz="1300" b="1" dirty="0"/>
              <a:t>How do I invoice a purchase order if I lose the email notification? </a:t>
            </a:r>
          </a:p>
          <a:p>
            <a:r>
              <a:rPr lang="en-US" sz="1300" kern="0" dirty="0">
                <a:ea typeface="Arial Unicode MS" pitchFamily="34" charset="-128"/>
                <a:cs typeface="Arial Unicode MS" pitchFamily="34" charset="-128"/>
              </a:rPr>
              <a:t>A: </a:t>
            </a:r>
            <a:r>
              <a:rPr lang="en-US" sz="1300" dirty="0"/>
              <a:t>If you misplace a purchase order (PO) email notification, you have the following options:</a:t>
            </a:r>
          </a:p>
          <a:p>
            <a:endParaRPr lang="en-US" sz="1300" dirty="0"/>
          </a:p>
          <a:p>
            <a:pPr marL="742950" lvl="1" indent="-285750">
              <a:buFont typeface="Arial" panose="020B0604020202020204" pitchFamily="34" charset="0"/>
              <a:buChar char="•"/>
            </a:pPr>
            <a:r>
              <a:rPr lang="en-US" sz="1300" dirty="0"/>
              <a:t>Resend the PO email: Log in to your </a:t>
            </a:r>
            <a:r>
              <a:rPr lang="en-US" sz="1300" b="1" dirty="0">
                <a:hlinkClick r:id="rId10"/>
              </a:rPr>
              <a:t>Ariba Network</a:t>
            </a:r>
            <a:r>
              <a:rPr lang="en-US" sz="1300" b="1" dirty="0"/>
              <a:t> </a:t>
            </a:r>
            <a:r>
              <a:rPr lang="en-US" sz="1300" kern="0" dirty="0">
                <a:ea typeface="Arial Unicode MS" pitchFamily="34" charset="-128"/>
                <a:cs typeface="Arial Unicode MS" pitchFamily="34" charset="-128"/>
              </a:rPr>
              <a:t>standard</a:t>
            </a:r>
            <a:r>
              <a:rPr lang="en-US" sz="1300" dirty="0" smtClean="0"/>
              <a:t> </a:t>
            </a:r>
            <a:r>
              <a:rPr lang="en-US" sz="1300" dirty="0"/>
              <a:t>account. In the PO list on the home dashboard of your account, click </a:t>
            </a:r>
          </a:p>
          <a:p>
            <a:pPr lvl="1"/>
            <a:r>
              <a:rPr lang="en-US" sz="1300" i="1" dirty="0"/>
              <a:t>      Select</a:t>
            </a:r>
            <a:r>
              <a:rPr lang="en-US" sz="1300" dirty="0"/>
              <a:t> &gt; </a:t>
            </a:r>
            <a:r>
              <a:rPr lang="en-US" sz="1300" i="1" dirty="0"/>
              <a:t>Send me a copy </a:t>
            </a:r>
            <a:r>
              <a:rPr lang="en-US" sz="1300" dirty="0"/>
              <a:t>to take action in the </a:t>
            </a:r>
            <a:r>
              <a:rPr lang="en-US" sz="1300" i="1" dirty="0"/>
              <a:t>Action</a:t>
            </a:r>
            <a:r>
              <a:rPr lang="en-US" sz="1300" dirty="0"/>
              <a:t> column next to the PO.</a:t>
            </a:r>
          </a:p>
          <a:p>
            <a:pPr lvl="1"/>
            <a:endParaRPr lang="en-US" sz="1300" dirty="0"/>
          </a:p>
          <a:p>
            <a:pPr marL="742950" lvl="1" indent="-285750">
              <a:buFont typeface="Arial" panose="020B0604020202020204" pitchFamily="34" charset="0"/>
              <a:buChar char="•"/>
            </a:pPr>
            <a:r>
              <a:rPr lang="en-US" sz="1300" dirty="0"/>
              <a:t>Request a manual copy of the PO from your customer: After you have a copy of the PO, you can create and submit a non-PO invoice.</a:t>
            </a:r>
          </a:p>
          <a:p>
            <a:pPr lvl="1"/>
            <a:endParaRPr lang="en-US" sz="1300" dirty="0"/>
          </a:p>
          <a:p>
            <a:pPr fontAlgn="base">
              <a:spcAft>
                <a:spcPct val="0"/>
              </a:spcAft>
              <a:buClr>
                <a:srgbClr val="F0AB00"/>
              </a:buClr>
              <a:buSzPct val="80000"/>
            </a:pPr>
            <a:r>
              <a:rPr lang="en-US" sz="1300" b="1" kern="0" dirty="0">
                <a:ea typeface="Arial Unicode MS" pitchFamily="34" charset="-128"/>
                <a:cs typeface="Arial Unicode MS" pitchFamily="34" charset="-128"/>
              </a:rPr>
              <a:t>Q: </a:t>
            </a:r>
            <a:r>
              <a:rPr lang="en-US" sz="1300" b="1" dirty="0"/>
              <a:t>How do I create documents against purchase orders from my customer? </a:t>
            </a:r>
          </a:p>
          <a:p>
            <a:pPr fontAlgn="base">
              <a:spcAft>
                <a:spcPct val="0"/>
              </a:spcAft>
              <a:buClr>
                <a:srgbClr val="F0AB00"/>
              </a:buClr>
              <a:buSzPct val="80000"/>
            </a:pPr>
            <a:r>
              <a:rPr lang="en-US" sz="1300" kern="0" dirty="0">
                <a:ea typeface="Arial Unicode MS" pitchFamily="34" charset="-128"/>
                <a:cs typeface="Arial Unicode MS" pitchFamily="34" charset="-128"/>
              </a:rPr>
              <a:t>A: To process a purchase order, you need to click the </a:t>
            </a:r>
            <a:r>
              <a:rPr lang="en-US" sz="1300" i="1" kern="0" dirty="0">
                <a:ea typeface="Arial Unicode MS" pitchFamily="34" charset="-128"/>
                <a:cs typeface="Arial Unicode MS" pitchFamily="34" charset="-128"/>
              </a:rPr>
              <a:t>Process Order  </a:t>
            </a:r>
            <a:r>
              <a:rPr lang="en-US" sz="1300" kern="0" dirty="0">
                <a:ea typeface="Arial Unicode MS" pitchFamily="34" charset="-128"/>
                <a:cs typeface="Arial Unicode MS" pitchFamily="34" charset="-128"/>
              </a:rPr>
              <a:t>button in the purchase order email notification.</a:t>
            </a:r>
          </a:p>
          <a:p>
            <a:pPr fontAlgn="base">
              <a:spcAft>
                <a:spcPct val="0"/>
              </a:spcAft>
              <a:buClr>
                <a:srgbClr val="F0AB00"/>
              </a:buClr>
              <a:buSzPct val="80000"/>
            </a:pPr>
            <a:r>
              <a:rPr lang="en-US" sz="1300" kern="0" dirty="0">
                <a:ea typeface="Arial Unicode MS" pitchFamily="34" charset="-128"/>
                <a:cs typeface="Arial Unicode MS" pitchFamily="34" charset="-128"/>
              </a:rPr>
              <a:t>      </a:t>
            </a:r>
            <a:r>
              <a:rPr lang="en-US" sz="1300" dirty="0"/>
              <a:t>After you </a:t>
            </a:r>
            <a:r>
              <a:rPr lang="en-US" sz="1300" b="1" dirty="0">
                <a:hlinkClick r:id="rId11"/>
              </a:rPr>
              <a:t>register</a:t>
            </a:r>
            <a:r>
              <a:rPr lang="en-US" sz="1300" dirty="0"/>
              <a:t> or log in to your Ariba Network </a:t>
            </a:r>
            <a:r>
              <a:rPr lang="en-US" sz="1300" kern="0" dirty="0">
                <a:ea typeface="Arial Unicode MS" pitchFamily="34" charset="-128"/>
                <a:cs typeface="Arial Unicode MS" pitchFamily="34" charset="-128"/>
              </a:rPr>
              <a:t>standard</a:t>
            </a:r>
            <a:r>
              <a:rPr lang="en-US" sz="1300" dirty="0" smtClean="0"/>
              <a:t> </a:t>
            </a:r>
            <a:r>
              <a:rPr lang="en-US" sz="1300" dirty="0"/>
              <a:t>account, you are taken to the purchase order details page, where you can    </a:t>
            </a:r>
          </a:p>
          <a:p>
            <a:pPr fontAlgn="base">
              <a:spcAft>
                <a:spcPct val="0"/>
              </a:spcAft>
              <a:buClr>
                <a:srgbClr val="F0AB00"/>
              </a:buClr>
              <a:buSzPct val="80000"/>
            </a:pPr>
            <a:r>
              <a:rPr lang="en-US" sz="1300" dirty="0"/>
              <a:t>      create documents like order confirmations, ship notices, and invoices against the purchase order.</a:t>
            </a:r>
          </a:p>
          <a:p>
            <a:pPr fontAlgn="base">
              <a:spcAft>
                <a:spcPct val="0"/>
              </a:spcAft>
              <a:buClr>
                <a:srgbClr val="F0AB00"/>
              </a:buClr>
              <a:buSzPct val="80000"/>
            </a:pPr>
            <a:endParaRPr lang="en-US" sz="1300" kern="0" dirty="0">
              <a:ea typeface="Arial Unicode MS" pitchFamily="34" charset="-128"/>
              <a:cs typeface="Arial Unicode MS" pitchFamily="34" charset="-128"/>
            </a:endParaRPr>
          </a:p>
          <a:p>
            <a:pPr fontAlgn="base">
              <a:spcAft>
                <a:spcPct val="0"/>
              </a:spcAft>
              <a:buClr>
                <a:srgbClr val="F0AB00"/>
              </a:buClr>
              <a:buSzPct val="80000"/>
            </a:pPr>
            <a:r>
              <a:rPr lang="en-US" sz="1300" b="1" kern="0" dirty="0">
                <a:ea typeface="Arial Unicode MS" pitchFamily="34" charset="-128"/>
                <a:cs typeface="Arial Unicode MS" pitchFamily="34" charset="-128"/>
              </a:rPr>
              <a:t>Q: How do I add purchase orders to my existing Ariba Network Account?</a:t>
            </a:r>
          </a:p>
          <a:p>
            <a:pPr fontAlgn="base">
              <a:spcAft>
                <a:spcPct val="0"/>
              </a:spcAft>
              <a:buClr>
                <a:srgbClr val="F0AB00"/>
              </a:buClr>
              <a:buSzPct val="80000"/>
            </a:pPr>
            <a:r>
              <a:rPr lang="en-US" sz="1300" kern="0" dirty="0">
                <a:ea typeface="Arial Unicode MS" pitchFamily="34" charset="-128"/>
                <a:cs typeface="Arial Unicode MS" pitchFamily="34" charset="-128"/>
              </a:rPr>
              <a:t>A: If you've previously registered a l standard </a:t>
            </a:r>
            <a:r>
              <a:rPr lang="en-US" sz="1300" kern="0" dirty="0" smtClean="0">
                <a:ea typeface="Arial Unicode MS" pitchFamily="34" charset="-128"/>
                <a:cs typeface="Arial Unicode MS" pitchFamily="34" charset="-128"/>
              </a:rPr>
              <a:t>account </a:t>
            </a:r>
            <a:r>
              <a:rPr lang="en-US" sz="1300" kern="0" dirty="0">
                <a:ea typeface="Arial Unicode MS" pitchFamily="34" charset="-128"/>
                <a:cs typeface="Arial Unicode MS" pitchFamily="34" charset="-128"/>
              </a:rPr>
              <a:t>or </a:t>
            </a:r>
            <a:r>
              <a:rPr lang="en-US" sz="1300" kern="0" dirty="0" smtClean="0">
                <a:ea typeface="Arial Unicode MS" pitchFamily="34" charset="-128"/>
                <a:cs typeface="Arial Unicode MS" pitchFamily="34" charset="-128"/>
              </a:rPr>
              <a:t>an enterprise </a:t>
            </a:r>
            <a:r>
              <a:rPr lang="en-US" sz="1300" kern="0" dirty="0">
                <a:ea typeface="Arial Unicode MS" pitchFamily="34" charset="-128"/>
                <a:cs typeface="Arial Unicode MS" pitchFamily="34" charset="-128"/>
              </a:rPr>
              <a:t>account on Ariba Network to transact with a different customer, you </a:t>
            </a:r>
          </a:p>
          <a:p>
            <a:pPr fontAlgn="base">
              <a:spcAft>
                <a:spcPct val="0"/>
              </a:spcAft>
              <a:buClr>
                <a:srgbClr val="F0AB00"/>
              </a:buClr>
              <a:buSzPct val="80000"/>
            </a:pPr>
            <a:r>
              <a:rPr lang="en-US" sz="1300" kern="0" dirty="0">
                <a:ea typeface="Arial Unicode MS" pitchFamily="34" charset="-128"/>
                <a:cs typeface="Arial Unicode MS" pitchFamily="34" charset="-128"/>
              </a:rPr>
              <a:t>     have the option to add the transactions with your new customer to your existing account.</a:t>
            </a:r>
          </a:p>
          <a:p>
            <a:pPr fontAlgn="base">
              <a:spcAft>
                <a:spcPct val="0"/>
              </a:spcAft>
              <a:buClr>
                <a:srgbClr val="F0AB00"/>
              </a:buClr>
              <a:buSzPct val="80000"/>
            </a:pPr>
            <a:endParaRPr lang="en-US" sz="1300" kern="0" dirty="0">
              <a:ea typeface="Arial Unicode MS" pitchFamily="34" charset="-128"/>
              <a:cs typeface="Arial Unicode MS" pitchFamily="34" charset="-128"/>
            </a:endParaRPr>
          </a:p>
          <a:p>
            <a:pPr fontAlgn="base">
              <a:spcAft>
                <a:spcPct val="0"/>
              </a:spcAft>
              <a:buClr>
                <a:srgbClr val="F0AB00"/>
              </a:buClr>
              <a:buSzPct val="80000"/>
            </a:pPr>
            <a:r>
              <a:rPr lang="en-US" sz="1300" kern="0" dirty="0">
                <a:ea typeface="Arial Unicode MS" pitchFamily="34" charset="-128"/>
                <a:cs typeface="Arial Unicode MS" pitchFamily="34" charset="-128"/>
              </a:rPr>
              <a:t>     To add your new purchase orders to your existing account:</a:t>
            </a:r>
          </a:p>
          <a:p>
            <a:pPr fontAlgn="base">
              <a:spcAft>
                <a:spcPct val="0"/>
              </a:spcAft>
              <a:buClr>
                <a:srgbClr val="F0AB00"/>
              </a:buClr>
              <a:buSzPct val="80000"/>
            </a:pPr>
            <a:r>
              <a:rPr lang="en-US" sz="1300" kern="0" dirty="0">
                <a:ea typeface="Arial Unicode MS" pitchFamily="34" charset="-128"/>
                <a:cs typeface="Arial Unicode MS" pitchFamily="34" charset="-128"/>
              </a:rPr>
              <a:t>	1. In the purchase order email notification, click Process order and then click Log in on the standard account landing page.</a:t>
            </a:r>
          </a:p>
          <a:p>
            <a:pPr fontAlgn="base">
              <a:spcAft>
                <a:spcPct val="0"/>
              </a:spcAft>
              <a:buClr>
                <a:srgbClr val="F0AB00"/>
              </a:buClr>
              <a:buSzPct val="80000"/>
            </a:pPr>
            <a:r>
              <a:rPr lang="en-US" sz="1300" kern="0" dirty="0">
                <a:ea typeface="Arial Unicode MS" pitchFamily="34" charset="-128"/>
                <a:cs typeface="Arial Unicode MS" pitchFamily="34" charset="-128"/>
              </a:rPr>
              <a:t>	2. Log in with the administrator username and password for the existing account.</a:t>
            </a:r>
          </a:p>
          <a:p>
            <a:pPr fontAlgn="base">
              <a:spcAft>
                <a:spcPct val="0"/>
              </a:spcAft>
              <a:buClr>
                <a:srgbClr val="F0AB00"/>
              </a:buClr>
              <a:buSzPct val="80000"/>
            </a:pPr>
            <a:endParaRPr lang="en-US" sz="1300" kern="0" dirty="0">
              <a:ea typeface="Arial Unicode MS" pitchFamily="34" charset="-128"/>
              <a:cs typeface="Arial Unicode MS" pitchFamily="34" charset="-128"/>
            </a:endParaRPr>
          </a:p>
          <a:p>
            <a:pPr fontAlgn="base">
              <a:spcAft>
                <a:spcPct val="0"/>
              </a:spcAft>
              <a:buClr>
                <a:srgbClr val="F0AB00"/>
              </a:buClr>
              <a:buSzPct val="80000"/>
            </a:pPr>
            <a:r>
              <a:rPr lang="en-US" sz="1300" b="1" kern="0" dirty="0">
                <a:ea typeface="Arial Unicode MS" pitchFamily="34" charset="-128"/>
                <a:cs typeface="Arial Unicode MS" pitchFamily="34" charset="-128"/>
              </a:rPr>
              <a:t>Q: </a:t>
            </a:r>
            <a:r>
              <a:rPr lang="en-US" sz="1300" b="1" dirty="0"/>
              <a:t>What should I do if my registration confirmation link is expired? </a:t>
            </a:r>
          </a:p>
          <a:p>
            <a:r>
              <a:rPr lang="en-US" sz="1300" kern="0" dirty="0">
                <a:ea typeface="Arial Unicode MS" pitchFamily="34" charset="-128"/>
                <a:cs typeface="Arial Unicode MS" pitchFamily="34" charset="-128"/>
              </a:rPr>
              <a:t>A: If the confirmation link expired immediately after receiving the email, please log in to your account </a:t>
            </a:r>
          </a:p>
          <a:p>
            <a:r>
              <a:rPr lang="en-US" sz="1300" kern="0" dirty="0">
                <a:ea typeface="Arial Unicode MS" pitchFamily="34" charset="-128"/>
                <a:cs typeface="Arial Unicode MS" pitchFamily="34" charset="-128"/>
              </a:rPr>
              <a:t>    directly at </a:t>
            </a:r>
            <a:r>
              <a:rPr lang="en-US" sz="1300" b="1" kern="0" dirty="0">
                <a:ea typeface="Arial Unicode MS" pitchFamily="34" charset="-128"/>
                <a:cs typeface="Arial Unicode MS" pitchFamily="34" charset="-128"/>
                <a:hlinkClick r:id="rId12"/>
              </a:rPr>
              <a:t>https://supplier-2.ariba.com</a:t>
            </a:r>
            <a:r>
              <a:rPr lang="en-US" sz="1300" b="1" kern="0" dirty="0">
                <a:ea typeface="Arial Unicode MS" pitchFamily="34" charset="-128"/>
                <a:cs typeface="Arial Unicode MS" pitchFamily="34" charset="-128"/>
              </a:rPr>
              <a:t> </a:t>
            </a:r>
          </a:p>
          <a:p>
            <a:endParaRPr lang="en-US" sz="1300" kern="0" dirty="0">
              <a:ea typeface="Arial Unicode MS" pitchFamily="34" charset="-128"/>
              <a:cs typeface="Arial Unicode MS" pitchFamily="34" charset="-128"/>
            </a:endParaRPr>
          </a:p>
          <a:p>
            <a:r>
              <a:rPr lang="en-US" sz="1300" kern="0" dirty="0">
                <a:ea typeface="Arial Unicode MS" pitchFamily="34" charset="-128"/>
                <a:cs typeface="Arial Unicode MS" pitchFamily="34" charset="-128"/>
              </a:rPr>
              <a:t>    If the confirmation is accepted, you will be able to view your account.  If you are unable to access your account, you can request to </a:t>
            </a:r>
          </a:p>
          <a:p>
            <a:r>
              <a:rPr lang="en-US" sz="1300" kern="0" dirty="0">
                <a:ea typeface="Arial Unicode MS" pitchFamily="34" charset="-128"/>
                <a:cs typeface="Arial Unicode MS" pitchFamily="34" charset="-128"/>
              </a:rPr>
              <a:t>    resend the confirmation email.</a:t>
            </a:r>
          </a:p>
          <a:p>
            <a:pPr fontAlgn="base">
              <a:spcAft>
                <a:spcPct val="0"/>
              </a:spcAft>
              <a:buClr>
                <a:srgbClr val="F0AB00"/>
              </a:buClr>
              <a:buSzPct val="80000"/>
            </a:pPr>
            <a:endParaRPr lang="en-US" sz="1400" kern="0" dirty="0">
              <a:ea typeface="Arial Unicode MS" pitchFamily="34" charset="-128"/>
              <a:cs typeface="Arial Unicode MS" pitchFamily="34" charset="-128"/>
            </a:endParaRPr>
          </a:p>
        </p:txBody>
      </p:sp>
      <p:sp>
        <p:nvSpPr>
          <p:cNvPr id="21"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6"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7"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8"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9"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0"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1"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3265120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57354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a:t>
            </a:r>
            <a:r>
              <a:rPr lang="en-US" dirty="0" smtClean="0">
                <a:solidFill>
                  <a:schemeClr val="accent1"/>
                </a:solidFill>
              </a:rPr>
              <a:t>standard </a:t>
            </a:r>
            <a:r>
              <a:rPr lang="en-US" dirty="0">
                <a:solidFill>
                  <a:schemeClr val="accent1"/>
                </a:solidFill>
              </a:rPr>
              <a:t>account</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774" y="2564470"/>
            <a:ext cx="3648075" cy="3648075"/>
          </a:xfrm>
          <a:prstGeom prst="rect">
            <a:avLst/>
          </a:prstGeom>
        </p:spPr>
      </p:pic>
      <p:sp>
        <p:nvSpPr>
          <p:cNvPr id="36" name="Rectangle 35"/>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37" name="object 28">
            <a:hlinkClick r:id="rId3" action="ppaction://hlinksldjump"/>
          </p:cNvPr>
          <p:cNvSpPr/>
          <p:nvPr/>
        </p:nvSpPr>
        <p:spPr>
          <a:xfrm>
            <a:off x="11748055" y="0"/>
            <a:ext cx="442603" cy="1258961"/>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38"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39" name="object 30">
            <a:hlinkClick r:id="rId4"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srgbClr val="DADADA"/>
              </a:solidFill>
            </a:endParaRPr>
          </a:p>
        </p:txBody>
      </p:sp>
      <p:sp>
        <p:nvSpPr>
          <p:cNvPr id="40" name="object 30">
            <a:hlinkClick r:id="rId5"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41" name="object 30">
            <a:hlinkClick r:id="rId6"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2"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3" name="object 35">
            <a:hlinkClick r:id="rId6"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4" name="object 30">
            <a:hlinkClick r:id="rId7"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5" name="object 30">
            <a:hlinkClick r:id="rId8"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6" name="object 30">
            <a:hlinkClick r:id="rId9"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7"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48"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49"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0" name="object 37">
            <a:hlinkClick r:id="rId10"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1"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20" name="object 28">
            <a:hlinkClick r:id="rId3"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1" name="object 28">
            <a:hlinkClick r:id="rId4"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2" name="object 28">
            <a:hlinkClick r:id="rId5"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3" name="object 28">
            <a:hlinkClick r:id="rId6"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4" name="object 28">
            <a:hlinkClick r:id="rId7"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5" name="object 28">
            <a:hlinkClick r:id="rId8"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6" name="object 28">
            <a:hlinkClick r:id="rId9"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2683135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6" name="Rectangle 5"/>
          <p:cNvSpPr/>
          <p:nvPr/>
        </p:nvSpPr>
        <p:spPr>
          <a:xfrm>
            <a:off x="160015" y="1140614"/>
            <a:ext cx="10668067" cy="4381584"/>
          </a:xfrm>
          <a:prstGeom prst="rect">
            <a:avLst/>
          </a:prstGeom>
        </p:spPr>
        <p:txBody>
          <a:bodyPr wrap="square">
            <a:spAutoFit/>
          </a:bodyPr>
          <a:lstStyle/>
          <a:p>
            <a:pPr>
              <a:lnSpc>
                <a:spcPct val="107000"/>
              </a:lnSpc>
            </a:pPr>
            <a:r>
              <a:rPr lang="en-US" sz="1600" dirty="0">
                <a:ea typeface="Times New Roman" panose="02020603050405020304" pitchFamily="18" charset="0"/>
                <a:cs typeface="Times New Roman" panose="02020603050405020304" pitchFamily="18" charset="0"/>
              </a:rPr>
              <a:t>Your customer is pleased to announce a new initiative to streamline their procurement and accounts payable processes. By partnering with </a:t>
            </a:r>
            <a:r>
              <a:rPr lang="en-US" sz="1600" b="1" dirty="0">
                <a:ea typeface="Times New Roman" panose="02020603050405020304" pitchFamily="18" charset="0"/>
                <a:cs typeface="Times New Roman" panose="02020603050405020304" pitchFamily="18" charset="0"/>
              </a:rPr>
              <a:t>SAP </a:t>
            </a:r>
            <a:r>
              <a:rPr lang="en-US" sz="1600" b="1" dirty="0">
                <a:ea typeface="SimSun" panose="02010600030101010101" pitchFamily="2" charset="-122"/>
                <a:cs typeface="Times New Roman" panose="02020603050405020304" pitchFamily="18" charset="0"/>
              </a:rPr>
              <a:t>Ariba</a:t>
            </a:r>
            <a:r>
              <a:rPr lang="en-US" sz="1600" b="1" baseline="30000" dirty="0">
                <a:ea typeface="SimSun" panose="02010600030101010101" pitchFamily="2" charset="-122"/>
                <a:cs typeface="Times New Roman" panose="02020603050405020304" pitchFamily="18" charset="0"/>
              </a:rPr>
              <a:t>®</a:t>
            </a:r>
            <a:r>
              <a:rPr lang="en-US" sz="1600" dirty="0">
                <a:ea typeface="Times New Roman" panose="02020603050405020304" pitchFamily="18" charset="0"/>
                <a:cs typeface="Times New Roman" panose="02020603050405020304" pitchFamily="18" charset="0"/>
              </a:rPr>
              <a:t> and </a:t>
            </a:r>
            <a:r>
              <a:rPr lang="en-US" sz="1600" dirty="0">
                <a:ea typeface="SimSun" panose="02010600030101010101" pitchFamily="2" charset="-122"/>
                <a:cs typeface="Times New Roman" panose="02020603050405020304" pitchFamily="18" charset="0"/>
              </a:rPr>
              <a:t>implementing </a:t>
            </a:r>
            <a:r>
              <a:rPr lang="en-US" sz="1600" b="1" dirty="0">
                <a:ea typeface="SimSun" panose="02010600030101010101" pitchFamily="2" charset="-122"/>
                <a:cs typeface="Times New Roman" panose="02020603050405020304" pitchFamily="18" charset="0"/>
              </a:rPr>
              <a:t>Ariba Network, light account via interactive email, </a:t>
            </a:r>
            <a:r>
              <a:rPr lang="en-US" sz="1600" dirty="0">
                <a:ea typeface="SimSun" panose="02010600030101010101" pitchFamily="2" charset="-122"/>
                <a:cs typeface="Times New Roman" panose="02020603050405020304" pitchFamily="18" charset="0"/>
              </a:rPr>
              <a:t>t</a:t>
            </a:r>
            <a:r>
              <a:rPr lang="en-US" sz="1600" dirty="0">
                <a:ea typeface="Times New Roman" panose="02020603050405020304" pitchFamily="18" charset="0"/>
                <a:cs typeface="Times New Roman" panose="02020603050405020304" pitchFamily="18" charset="0"/>
              </a:rPr>
              <a:t>his initiative indicates a shift to paperless and automated business transactions. Since 1996, Ariba has been transforming the global procurement landscape for businesses of all sizes, and we are excited to provide you with this opportunity.</a:t>
            </a:r>
            <a:endParaRPr lang="en-US" sz="1600" dirty="0">
              <a:ea typeface="SimSun" panose="02010600030101010101" pitchFamily="2" charset="-122"/>
              <a:cs typeface="Times New Roman" panose="02020603050405020304" pitchFamily="18" charset="0"/>
            </a:endParaRPr>
          </a:p>
          <a:p>
            <a:pPr>
              <a:lnSpc>
                <a:spcPct val="107000"/>
              </a:lnSpc>
            </a:pPr>
            <a:r>
              <a:rPr lang="en-US" sz="1600" dirty="0">
                <a:ea typeface="Times New Roman" panose="02020603050405020304" pitchFamily="18" charset="0"/>
                <a:cs typeface="Times New Roman" panose="02020603050405020304" pitchFamily="18" charset="0"/>
              </a:rPr>
              <a:t>  </a:t>
            </a:r>
            <a:endParaRPr lang="en-US" sz="1600" dirty="0">
              <a:ea typeface="SimSun" panose="02010600030101010101" pitchFamily="2" charset="-122"/>
              <a:cs typeface="Times New Roman" panose="02020603050405020304" pitchFamily="18" charset="0"/>
            </a:endParaRPr>
          </a:p>
          <a:p>
            <a:pPr marL="342900" marR="0" lvl="0" indent="-342900">
              <a:spcBef>
                <a:spcPts val="0"/>
              </a:spcBef>
              <a:spcAft>
                <a:spcPts val="0"/>
              </a:spcAft>
              <a:buClr>
                <a:schemeClr val="accent1"/>
              </a:buClr>
              <a:buFont typeface="Wingdings" panose="05000000000000000000" pitchFamily="2" charset="2"/>
              <a:buChar char="Ø"/>
            </a:pPr>
            <a:r>
              <a:rPr lang="en-US" sz="1600" b="1" dirty="0">
                <a:ea typeface="Times New Roman" panose="02020603050405020304" pitchFamily="18" charset="0"/>
              </a:rPr>
              <a:t>What is </a:t>
            </a:r>
            <a:r>
              <a:rPr lang="en-US" sz="1600" b="1" dirty="0" smtClean="0">
                <a:ea typeface="Times New Roman" panose="02020603050405020304" pitchFamily="18" charset="0"/>
              </a:rPr>
              <a:t>standard </a:t>
            </a:r>
            <a:r>
              <a:rPr lang="en-US" sz="1600" b="1" dirty="0">
                <a:ea typeface="Times New Roman" panose="02020603050405020304" pitchFamily="18" charset="0"/>
              </a:rPr>
              <a:t>account?</a:t>
            </a:r>
          </a:p>
          <a:p>
            <a:pPr marR="0" lvl="0">
              <a:spcBef>
                <a:spcPts val="0"/>
              </a:spcBef>
              <a:spcAft>
                <a:spcPts val="0"/>
              </a:spcAft>
              <a:buClr>
                <a:schemeClr val="accent1"/>
              </a:buClr>
            </a:pPr>
            <a:r>
              <a:rPr lang="en-US" sz="1600" dirty="0">
                <a:ea typeface="Times New Roman" panose="02020603050405020304" pitchFamily="18" charset="0"/>
              </a:rPr>
              <a:t>        </a:t>
            </a:r>
            <a:r>
              <a:rPr lang="en-US" sz="1600" dirty="0" smtClean="0">
                <a:ea typeface="Times New Roman" panose="02020603050405020304" pitchFamily="18" charset="0"/>
              </a:rPr>
              <a:t>Standard </a:t>
            </a:r>
            <a:r>
              <a:rPr lang="en-US" sz="1600" dirty="0">
                <a:ea typeface="Times New Roman" panose="02020603050405020304" pitchFamily="18" charset="0"/>
              </a:rPr>
              <a:t>account on Ariba Network gives you a fast, FREE way to do business with your customer </a:t>
            </a:r>
          </a:p>
          <a:p>
            <a:pPr marR="0" lvl="0">
              <a:spcBef>
                <a:spcPts val="0"/>
              </a:spcBef>
              <a:spcAft>
                <a:spcPts val="0"/>
              </a:spcAft>
              <a:buClr>
                <a:schemeClr val="accent1"/>
              </a:buClr>
            </a:pPr>
            <a:r>
              <a:rPr lang="en-US" sz="1600" dirty="0">
                <a:ea typeface="Times New Roman" panose="02020603050405020304" pitchFamily="18" charset="0"/>
              </a:rPr>
              <a:t>        via interactive emails.</a:t>
            </a:r>
          </a:p>
          <a:p>
            <a:pPr marR="0" lvl="0">
              <a:spcBef>
                <a:spcPts val="0"/>
              </a:spcBef>
              <a:spcAft>
                <a:spcPts val="0"/>
              </a:spcAft>
              <a:buClr>
                <a:schemeClr val="accent1"/>
              </a:buClr>
            </a:pPr>
            <a:r>
              <a:rPr lang="en-US" sz="1600" b="1" dirty="0">
                <a:ea typeface="Times New Roman" panose="02020603050405020304" pitchFamily="18" charset="0"/>
              </a:rPr>
              <a:t>          </a:t>
            </a:r>
          </a:p>
          <a:p>
            <a:pPr marL="342900" marR="0" lvl="0" indent="-342900">
              <a:spcBef>
                <a:spcPts val="0"/>
              </a:spcBef>
              <a:spcAft>
                <a:spcPts val="0"/>
              </a:spcAft>
              <a:buClr>
                <a:schemeClr val="accent1"/>
              </a:buClr>
              <a:buFont typeface="Wingdings" panose="05000000000000000000" pitchFamily="2" charset="2"/>
              <a:buChar char="Ø"/>
            </a:pPr>
            <a:r>
              <a:rPr lang="en-US" sz="1600" b="1" dirty="0">
                <a:ea typeface="Times New Roman" panose="02020603050405020304" pitchFamily="18" charset="0"/>
              </a:rPr>
              <a:t>What does this mean for you?</a:t>
            </a:r>
          </a:p>
          <a:p>
            <a:pPr marR="0" lvl="0">
              <a:spcBef>
                <a:spcPts val="0"/>
              </a:spcBef>
              <a:spcAft>
                <a:spcPts val="0"/>
              </a:spcAft>
              <a:buClr>
                <a:schemeClr val="accent1"/>
              </a:buClr>
            </a:pPr>
            <a:r>
              <a:rPr lang="en-US" sz="1600" b="1" dirty="0"/>
              <a:t>       </a:t>
            </a:r>
            <a:r>
              <a:rPr lang="en-US" sz="1600" dirty="0"/>
              <a:t>Transacting on Ariba Network via a FREE </a:t>
            </a:r>
            <a:r>
              <a:rPr lang="en-US" sz="1600" dirty="0" smtClean="0"/>
              <a:t>standard </a:t>
            </a:r>
            <a:r>
              <a:rPr lang="en-US" sz="1600" dirty="0"/>
              <a:t>account will allow you to meet your customer’s requirements   </a:t>
            </a:r>
            <a:r>
              <a:rPr lang="en-US" sz="1600" dirty="0" smtClean="0"/>
              <a:t>          to join </a:t>
            </a:r>
            <a:r>
              <a:rPr lang="en-US" sz="1600" dirty="0"/>
              <a:t>them on Ariba Network with the option to avoid fees.</a:t>
            </a:r>
          </a:p>
          <a:p>
            <a:pPr marR="0" lvl="0">
              <a:spcBef>
                <a:spcPts val="0"/>
              </a:spcBef>
              <a:spcAft>
                <a:spcPts val="0"/>
              </a:spcAft>
              <a:buClr>
                <a:schemeClr val="accent1"/>
              </a:buClr>
            </a:pPr>
            <a:endParaRPr lang="en-US" sz="1600" dirty="0"/>
          </a:p>
          <a:p>
            <a:pPr marL="342900" marR="0" lvl="0" indent="-342900">
              <a:spcBef>
                <a:spcPts val="0"/>
              </a:spcBef>
              <a:spcAft>
                <a:spcPts val="0"/>
              </a:spcAft>
              <a:buClr>
                <a:schemeClr val="accent1"/>
              </a:buClr>
              <a:buFont typeface="Wingdings" panose="05000000000000000000" pitchFamily="2" charset="2"/>
              <a:buChar char="Ø"/>
            </a:pPr>
            <a:r>
              <a:rPr lang="en-US" sz="1600" b="1" dirty="0">
                <a:ea typeface="Times New Roman" panose="02020603050405020304" pitchFamily="18" charset="0"/>
                <a:cs typeface="Times New Roman" panose="02020603050405020304" pitchFamily="18" charset="0"/>
              </a:rPr>
              <a:t>What are the benefits?</a:t>
            </a:r>
            <a:endParaRPr lang="en-US" sz="1600" dirty="0">
              <a:ea typeface="SimSun" panose="02010600030101010101" pitchFamily="2" charset="-122"/>
              <a:cs typeface="Times New Roman" panose="02020603050405020304" pitchFamily="18" charset="0"/>
            </a:endParaRPr>
          </a:p>
          <a:p>
            <a:pPr marL="457200" marR="0">
              <a:spcBef>
                <a:spcPts val="0"/>
              </a:spcBef>
              <a:spcAft>
                <a:spcPts val="0"/>
              </a:spcAft>
              <a:buClr>
                <a:schemeClr val="accent1"/>
              </a:buClr>
            </a:pPr>
            <a:r>
              <a:rPr lang="en-US" sz="1600" u="sng" dirty="0" smtClean="0">
                <a:solidFill>
                  <a:srgbClr val="0000FF"/>
                </a:solidFill>
                <a:ea typeface="Times New Roman" panose="02020603050405020304" pitchFamily="18" charset="0"/>
                <a:cs typeface="Times New Roman" panose="02020603050405020304" pitchFamily="18" charset="0"/>
                <a:hlinkClick r:id="rId10"/>
              </a:rPr>
              <a:t>Standard </a:t>
            </a:r>
            <a:r>
              <a:rPr lang="en-US" sz="1600" u="sng" dirty="0">
                <a:solidFill>
                  <a:srgbClr val="0000FF"/>
                </a:solidFill>
                <a:ea typeface="Times New Roman" panose="02020603050405020304" pitchFamily="18" charset="0"/>
                <a:cs typeface="Times New Roman" panose="02020603050405020304" pitchFamily="18" charset="0"/>
                <a:hlinkClick r:id="rId10"/>
              </a:rPr>
              <a:t>account</a:t>
            </a:r>
            <a:r>
              <a:rPr lang="en-US" sz="1600" dirty="0">
                <a:ea typeface="Times New Roman" panose="02020603050405020304" pitchFamily="18" charset="0"/>
                <a:cs typeface="Times New Roman" panose="02020603050405020304" pitchFamily="18" charset="0"/>
              </a:rPr>
              <a:t> provides access to quickly transact with SAP Ariba customers for FREE, </a:t>
            </a:r>
          </a:p>
          <a:p>
            <a:pPr marL="457200" marR="0">
              <a:spcBef>
                <a:spcPts val="0"/>
              </a:spcBef>
              <a:spcAft>
                <a:spcPts val="0"/>
              </a:spcAft>
              <a:buClr>
                <a:schemeClr val="accent1"/>
              </a:buClr>
            </a:pPr>
            <a:r>
              <a:rPr lang="en-US" sz="1600" dirty="0">
                <a:ea typeface="Times New Roman" panose="02020603050405020304" pitchFamily="18" charset="0"/>
                <a:cs typeface="Times New Roman" panose="02020603050405020304" pitchFamily="18" charset="0"/>
              </a:rPr>
              <a:t>improve customer retention, and get paid faster.</a:t>
            </a:r>
            <a:endParaRPr lang="en-US" sz="1600" dirty="0">
              <a:ea typeface="SimSun" panose="02010600030101010101" pitchFamily="2" charset="-122"/>
              <a:cs typeface="Times New Roman" panose="02020603050405020304" pitchFamily="18" charset="0"/>
            </a:endParaRPr>
          </a:p>
        </p:txBody>
      </p:sp>
      <p:sp>
        <p:nvSpPr>
          <p:cNvPr id="24" name="Title 3"/>
          <p:cNvSpPr>
            <a:spLocks noGrp="1"/>
          </p:cNvSpPr>
          <p:nvPr>
            <p:ph type="title"/>
          </p:nvPr>
        </p:nvSpPr>
        <p:spPr>
          <a:xfrm>
            <a:off x="323917" y="324154"/>
            <a:ext cx="11087033" cy="369204"/>
          </a:xfrm>
        </p:spPr>
        <p:txBody>
          <a:bodyPr/>
          <a:lstStyle/>
          <a:p>
            <a:r>
              <a:rPr lang="en-US" dirty="0"/>
              <a:t>Introduction to Ariba Network, </a:t>
            </a:r>
            <a:r>
              <a:rPr lang="en-US" dirty="0" smtClean="0"/>
              <a:t>standard </a:t>
            </a:r>
            <a:r>
              <a:rPr lang="en-US" dirty="0"/>
              <a:t>account</a:t>
            </a:r>
          </a:p>
        </p:txBody>
      </p:sp>
      <p:pic>
        <p:nvPicPr>
          <p:cNvPr id="9" name="Picture 8"/>
          <p:cNvPicPr>
            <a:picLocks noChangeAspect="1"/>
          </p:cNvPicPr>
          <p:nvPr/>
        </p:nvPicPr>
        <p:blipFill>
          <a:blip r:embed="rId11"/>
          <a:stretch>
            <a:fillRect/>
          </a:stretch>
        </p:blipFill>
        <p:spPr>
          <a:xfrm>
            <a:off x="8535557" y="4139452"/>
            <a:ext cx="2765492" cy="2765492"/>
          </a:xfrm>
          <a:prstGeom prst="rect">
            <a:avLst/>
          </a:prstGeom>
        </p:spPr>
      </p:pic>
      <p:sp>
        <p:nvSpPr>
          <p:cNvPr id="22"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23"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1"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2"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3"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4"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118833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a:t>
            </a:r>
            <a:r>
              <a:rPr lang="en-US" dirty="0">
                <a:solidFill>
                  <a:schemeClr val="accent1"/>
                </a:solidFill>
              </a:rPr>
              <a:t>steps</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399" y="2602570"/>
            <a:ext cx="3648075" cy="3648075"/>
          </a:xfrm>
          <a:prstGeom prst="rect">
            <a:avLst/>
          </a:prstGeom>
        </p:spPr>
      </p:pic>
      <p:sp>
        <p:nvSpPr>
          <p:cNvPr id="19" name="Rectangle 18"/>
          <p:cNvSpPr/>
          <p:nvPr/>
        </p:nvSpPr>
        <p:spPr bwMode="gray">
          <a:xfrm>
            <a:off x="11530584" y="6464808"/>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0" name="object 28">
            <a:hlinkClick r:id="rId3" action="ppaction://hlinksldjump"/>
          </p:cNvPr>
          <p:cNvSpPr/>
          <p:nvPr/>
        </p:nvSpPr>
        <p:spPr>
          <a:xfrm>
            <a:off x="11748055" y="0"/>
            <a:ext cx="442603" cy="1258961"/>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1"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2" name="object 30">
            <a:hlinkClick r:id="rId4"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3" name="object 30">
            <a:hlinkClick r:id="rId5"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prstClr val="black"/>
              </a:solidFill>
            </a:endParaRPr>
          </a:p>
        </p:txBody>
      </p:sp>
      <p:sp>
        <p:nvSpPr>
          <p:cNvPr id="24" name="object 30">
            <a:hlinkClick r:id="rId6"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5"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26" name="object 35">
            <a:hlinkClick r:id="rId6"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27" name="object 30">
            <a:hlinkClick r:id="rId7"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8" name="object 30">
            <a:hlinkClick r:id="rId8"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29" name="object 30">
            <a:hlinkClick r:id="rId9"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1"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2"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3" name="object 37">
            <a:hlinkClick r:id="rId10"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4"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35" name="object 28">
            <a:hlinkClick r:id="rId3"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6" name="object 28">
            <a:hlinkClick r:id="rId4"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7" name="object 28">
            <a:hlinkClick r:id="rId5"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8" name="object 28">
            <a:hlinkClick r:id="rId6"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39" name="object 28">
            <a:hlinkClick r:id="rId7"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object 28">
            <a:hlinkClick r:id="rId8"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1" name="object 28">
            <a:hlinkClick r:id="rId9"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Tree>
    <p:extLst>
      <p:ext uri="{BB962C8B-B14F-4D97-AF65-F5344CB8AC3E}">
        <p14:creationId xmlns:p14="http://schemas.microsoft.com/office/powerpoint/2010/main" val="1052862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54" name="Title 1"/>
          <p:cNvSpPr txBox="1">
            <a:spLocks/>
          </p:cNvSpPr>
          <p:nvPr/>
        </p:nvSpPr>
        <p:spPr bwMode="gray">
          <a:xfrm>
            <a:off x="267568" y="832970"/>
            <a:ext cx="11202324" cy="566561"/>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endParaRPr lang="en-US" sz="2400" dirty="0">
              <a:solidFill>
                <a:schemeClr val="tx1"/>
              </a:solidFill>
            </a:endParaRPr>
          </a:p>
        </p:txBody>
      </p:sp>
      <p:sp>
        <p:nvSpPr>
          <p:cNvPr id="55" name="Title 1"/>
          <p:cNvSpPr txBox="1">
            <a:spLocks/>
          </p:cNvSpPr>
          <p:nvPr/>
        </p:nvSpPr>
        <p:spPr bwMode="gray">
          <a:xfrm>
            <a:off x="161465" y="266409"/>
            <a:ext cx="11202324" cy="566561"/>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solidFill>
                  <a:schemeClr val="tx1"/>
                </a:solidFill>
              </a:rPr>
              <a:t>Next Steps</a:t>
            </a:r>
          </a:p>
        </p:txBody>
      </p:sp>
      <p:sp>
        <p:nvSpPr>
          <p:cNvPr id="24" name="Rectangle 23"/>
          <p:cNvSpPr/>
          <p:nvPr/>
        </p:nvSpPr>
        <p:spPr bwMode="gray">
          <a:xfrm>
            <a:off x="11455911" y="6479092"/>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40"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41"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42"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43"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prstClr val="black"/>
              </a:solidFill>
            </a:endParaRPr>
          </a:p>
        </p:txBody>
      </p:sp>
      <p:sp>
        <p:nvSpPr>
          <p:cNvPr id="44"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5"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46"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47"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8"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49"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50"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51"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52"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53"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56"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7"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9"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0"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1"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2"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63"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grpSp>
        <p:nvGrpSpPr>
          <p:cNvPr id="32" name="Group 31"/>
          <p:cNvGrpSpPr/>
          <p:nvPr/>
        </p:nvGrpSpPr>
        <p:grpSpPr>
          <a:xfrm>
            <a:off x="320585" y="2276346"/>
            <a:ext cx="3309210" cy="1662862"/>
            <a:chOff x="76133" y="1775778"/>
            <a:chExt cx="3054645" cy="1662862"/>
          </a:xfrm>
        </p:grpSpPr>
        <p:sp>
          <p:nvSpPr>
            <p:cNvPr id="66" name="Arrow: Chevron 65"/>
            <p:cNvSpPr/>
            <p:nvPr/>
          </p:nvSpPr>
          <p:spPr>
            <a:xfrm>
              <a:off x="76133" y="1775778"/>
              <a:ext cx="3054645" cy="16628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Arrow: Chevron 4"/>
            <p:cNvSpPr txBox="1"/>
            <p:nvPr/>
          </p:nvSpPr>
          <p:spPr>
            <a:xfrm>
              <a:off x="840853" y="1775778"/>
              <a:ext cx="1868176" cy="1662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Receive                        interactive email from your customer</a:t>
              </a:r>
            </a:p>
          </p:txBody>
        </p:sp>
      </p:grpSp>
      <p:grpSp>
        <p:nvGrpSpPr>
          <p:cNvPr id="33" name="Group 32"/>
          <p:cNvGrpSpPr/>
          <p:nvPr/>
        </p:nvGrpSpPr>
        <p:grpSpPr>
          <a:xfrm>
            <a:off x="3083086" y="2276346"/>
            <a:ext cx="3166973" cy="1662862"/>
            <a:chOff x="2838635" y="1775778"/>
            <a:chExt cx="2914766" cy="1662862"/>
          </a:xfrm>
        </p:grpSpPr>
        <p:sp>
          <p:nvSpPr>
            <p:cNvPr id="64" name="Arrow: Chevron 63"/>
            <p:cNvSpPr/>
            <p:nvPr/>
          </p:nvSpPr>
          <p:spPr>
            <a:xfrm>
              <a:off x="2838635" y="1775778"/>
              <a:ext cx="2914766" cy="16628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Arrow: Chevron 6"/>
            <p:cNvSpPr txBox="1"/>
            <p:nvPr/>
          </p:nvSpPr>
          <p:spPr>
            <a:xfrm>
              <a:off x="3694044" y="1775778"/>
              <a:ext cx="1563511" cy="1662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Sign up for </a:t>
              </a:r>
              <a:r>
                <a:rPr lang="en-US" sz="1600" b="1" dirty="0" smtClean="0"/>
                <a:t>standard</a:t>
              </a:r>
              <a:r>
                <a:rPr lang="en-US" sz="1600" b="1" kern="1200" dirty="0" smtClean="0"/>
                <a:t> </a:t>
              </a:r>
              <a:r>
                <a:rPr lang="en-US" sz="1600" b="1" kern="1200" dirty="0"/>
                <a:t>account</a:t>
              </a:r>
            </a:p>
          </p:txBody>
        </p:sp>
      </p:grpSp>
      <p:grpSp>
        <p:nvGrpSpPr>
          <p:cNvPr id="34" name="Group 33"/>
          <p:cNvGrpSpPr/>
          <p:nvPr/>
        </p:nvGrpSpPr>
        <p:grpSpPr>
          <a:xfrm>
            <a:off x="5711308" y="2263358"/>
            <a:ext cx="3120164" cy="1671418"/>
            <a:chOff x="5466856" y="1762790"/>
            <a:chExt cx="2914766" cy="1671418"/>
          </a:xfrm>
        </p:grpSpPr>
        <p:sp>
          <p:nvSpPr>
            <p:cNvPr id="38" name="Arrow: Chevron 37"/>
            <p:cNvSpPr/>
            <p:nvPr/>
          </p:nvSpPr>
          <p:spPr>
            <a:xfrm>
              <a:off x="5466856" y="1762790"/>
              <a:ext cx="2914766" cy="16628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Arrow: Chevron 8"/>
            <p:cNvSpPr txBox="1"/>
            <p:nvPr/>
          </p:nvSpPr>
          <p:spPr>
            <a:xfrm>
              <a:off x="6216080" y="1771346"/>
              <a:ext cx="1953713" cy="1662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Configure account, accept terms of use, and register</a:t>
              </a:r>
            </a:p>
          </p:txBody>
        </p:sp>
      </p:grpSp>
      <p:grpSp>
        <p:nvGrpSpPr>
          <p:cNvPr id="35" name="Group 34"/>
          <p:cNvGrpSpPr/>
          <p:nvPr/>
        </p:nvGrpSpPr>
        <p:grpSpPr>
          <a:xfrm>
            <a:off x="8258463" y="2237382"/>
            <a:ext cx="3096779" cy="1675850"/>
            <a:chOff x="8014012" y="1736814"/>
            <a:chExt cx="2914766" cy="1675850"/>
          </a:xfrm>
        </p:grpSpPr>
        <p:sp>
          <p:nvSpPr>
            <p:cNvPr id="36" name="Arrow: Chevron 35"/>
            <p:cNvSpPr/>
            <p:nvPr/>
          </p:nvSpPr>
          <p:spPr>
            <a:xfrm>
              <a:off x="8014012" y="1749802"/>
              <a:ext cx="2914766" cy="16628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rrow: Chevron 10"/>
            <p:cNvSpPr txBox="1"/>
            <p:nvPr/>
          </p:nvSpPr>
          <p:spPr>
            <a:xfrm>
              <a:off x="8778332" y="1736814"/>
              <a:ext cx="1846794" cy="16628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Transact with customer using </a:t>
              </a:r>
              <a:r>
                <a:rPr lang="en-US" sz="1600" b="1" dirty="0" smtClean="0"/>
                <a:t>standard</a:t>
              </a:r>
              <a:r>
                <a:rPr lang="en-US" sz="1600" b="1" kern="1200" dirty="0" smtClean="0"/>
                <a:t> </a:t>
              </a:r>
              <a:r>
                <a:rPr lang="en-US" sz="1600" b="1" kern="1200" dirty="0"/>
                <a:t>account </a:t>
              </a:r>
            </a:p>
          </p:txBody>
        </p:sp>
      </p:grpSp>
      <p:sp>
        <p:nvSpPr>
          <p:cNvPr id="2" name="TextBox 1"/>
          <p:cNvSpPr txBox="1"/>
          <p:nvPr/>
        </p:nvSpPr>
        <p:spPr>
          <a:xfrm>
            <a:off x="5962783" y="3683663"/>
            <a:ext cx="2041946"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hlinkClick r:id="rId10" action="ppaction://hlinksldjump"/>
              </a:rPr>
              <a:t>Show me how</a:t>
            </a:r>
            <a:endParaRPr lang="en-US" sz="1200" b="1" kern="0" dirty="0">
              <a:ea typeface="Arial Unicode MS" pitchFamily="34" charset="-128"/>
              <a:cs typeface="Arial Unicode MS" pitchFamily="34" charset="-128"/>
            </a:endParaRPr>
          </a:p>
        </p:txBody>
      </p:sp>
      <p:sp>
        <p:nvSpPr>
          <p:cNvPr id="68" name="TextBox 67"/>
          <p:cNvSpPr txBox="1"/>
          <p:nvPr/>
        </p:nvSpPr>
        <p:spPr>
          <a:xfrm>
            <a:off x="612397" y="3689950"/>
            <a:ext cx="2201862"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hlinkClick r:id="rId11" action="ppaction://hlinksldjump"/>
              </a:rPr>
              <a:t>Show me how</a:t>
            </a:r>
            <a:endParaRPr lang="en-US" sz="1200" b="1" kern="0" dirty="0">
              <a:ea typeface="Arial Unicode MS" pitchFamily="34" charset="-128"/>
              <a:cs typeface="Arial Unicode MS" pitchFamily="34" charset="-128"/>
            </a:endParaRPr>
          </a:p>
        </p:txBody>
      </p:sp>
      <p:sp>
        <p:nvSpPr>
          <p:cNvPr id="69" name="TextBox 68"/>
          <p:cNvSpPr txBox="1"/>
          <p:nvPr/>
        </p:nvSpPr>
        <p:spPr>
          <a:xfrm>
            <a:off x="3298421" y="3683664"/>
            <a:ext cx="2201862"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hlinkClick r:id="rId12" action="ppaction://hlinksldjump"/>
              </a:rPr>
              <a:t>Show me how</a:t>
            </a:r>
            <a:endParaRPr lang="en-US" sz="1200" b="1" kern="0" dirty="0">
              <a:ea typeface="Arial Unicode MS" pitchFamily="34" charset="-128"/>
              <a:cs typeface="Arial Unicode MS" pitchFamily="34" charset="-128"/>
            </a:endParaRPr>
          </a:p>
        </p:txBody>
      </p:sp>
      <p:sp>
        <p:nvSpPr>
          <p:cNvPr id="70" name="TextBox 69"/>
          <p:cNvSpPr txBox="1"/>
          <p:nvPr/>
        </p:nvSpPr>
        <p:spPr>
          <a:xfrm>
            <a:off x="8525575" y="3683663"/>
            <a:ext cx="2050028"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hlinkClick r:id="rId13" action="ppaction://hlinksldjump"/>
              </a:rPr>
              <a:t>Show me how</a:t>
            </a:r>
            <a:endParaRPr lang="en-US" sz="12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112526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455911" y="6479092"/>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2"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3"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4"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5"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6"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9" name="Title 1"/>
          <p:cNvSpPr txBox="1">
            <a:spLocks/>
          </p:cNvSpPr>
          <p:nvPr/>
        </p:nvSpPr>
        <p:spPr bwMode="gray">
          <a:xfrm>
            <a:off x="132090" y="266409"/>
            <a:ext cx="11202324" cy="566561"/>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marL="0" marR="0" lvl="0" indent="0" algn="l" defTabSz="1088776"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Receive</a:t>
            </a:r>
            <a:r>
              <a:rPr kumimoji="0" lang="en-US" sz="2800" b="1" i="0" u="none" strike="noStrike" kern="1200" cap="none" spc="0" normalizeH="0" noProof="0" dirty="0">
                <a:ln>
                  <a:noFill/>
                </a:ln>
                <a:solidFill>
                  <a:schemeClr val="tx1"/>
                </a:solidFill>
                <a:effectLst/>
                <a:uLnTx/>
                <a:uFillTx/>
                <a:latin typeface="+mj-lt"/>
                <a:ea typeface="+mj-ea"/>
                <a:cs typeface="+mj-cs"/>
              </a:rPr>
              <a:t> Interactive Email Order from Customer</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0" name="Rectangle 59"/>
          <p:cNvSpPr/>
          <p:nvPr/>
        </p:nvSpPr>
        <p:spPr bwMode="gray">
          <a:xfrm>
            <a:off x="807708" y="1178569"/>
            <a:ext cx="9378696" cy="546029"/>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r>
              <a:rPr kumimoji="0" lang="en-US" sz="1800"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Click </a:t>
            </a:r>
            <a:r>
              <a:rPr lang="en-US" b="1" kern="0" dirty="0">
                <a:solidFill>
                  <a:sysClr val="windowText" lastClr="000000"/>
                </a:solidFill>
                <a:ea typeface="Arial Unicode MS" pitchFamily="34" charset="-128"/>
                <a:cs typeface="Arial Unicode MS" pitchFamily="34" charset="-128"/>
              </a:rPr>
              <a:t>the </a:t>
            </a:r>
            <a:r>
              <a:rPr kumimoji="0" lang="en-US" sz="1800" b="1"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Process Order </a:t>
            </a:r>
            <a:r>
              <a:rPr kumimoji="0" lang="en-US" sz="1800"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button in the PO notification </a:t>
            </a:r>
            <a:r>
              <a:rPr lang="en-US" b="1" kern="0" noProof="0" dirty="0">
                <a:solidFill>
                  <a:sysClr val="windowText" lastClr="000000"/>
                </a:solidFill>
                <a:ea typeface="Arial Unicode MS" pitchFamily="34" charset="-128"/>
                <a:cs typeface="Arial Unicode MS" pitchFamily="34" charset="-128"/>
              </a:rPr>
              <a:t>(interactive email)</a:t>
            </a:r>
            <a:endParaRPr kumimoji="0" lang="en-US" sz="1800" b="1"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3" name="Picture 2"/>
          <p:cNvPicPr>
            <a:picLocks noChangeAspect="1"/>
          </p:cNvPicPr>
          <p:nvPr/>
        </p:nvPicPr>
        <p:blipFill>
          <a:blip r:embed="rId10"/>
          <a:stretch>
            <a:fillRect/>
          </a:stretch>
        </p:blipFill>
        <p:spPr>
          <a:xfrm>
            <a:off x="807707" y="1852538"/>
            <a:ext cx="9378697" cy="3951431"/>
          </a:xfrm>
          <a:prstGeom prst="rect">
            <a:avLst/>
          </a:prstGeom>
          <a:ln>
            <a:noFill/>
          </a:ln>
          <a:effectLst>
            <a:outerShdw blurRad="292100" dist="139700" dir="2700000" algn="tl" rotWithShape="0">
              <a:srgbClr val="333333">
                <a:alpha val="65000"/>
              </a:srgbClr>
            </a:outerShdw>
          </a:effectLst>
        </p:spPr>
      </p:pic>
      <p:sp>
        <p:nvSpPr>
          <p:cNvPr id="65" name="TextBox 64"/>
          <p:cNvSpPr txBox="1"/>
          <p:nvPr/>
        </p:nvSpPr>
        <p:spPr>
          <a:xfrm>
            <a:off x="9865453" y="6308520"/>
            <a:ext cx="1589214" cy="377505"/>
          </a:xfrm>
          <a:prstGeom prst="chevron">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hlinkClick r:id="" action="ppaction://hlinkshowjump?jump=nextslide"/>
              </a:rPr>
              <a:t>Next step</a:t>
            </a:r>
            <a:endParaRPr lang="en-US" sz="18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213690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455911" y="6479092"/>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2"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3"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4"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5"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6"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Title 1"/>
          <p:cNvSpPr txBox="1">
            <a:spLocks/>
          </p:cNvSpPr>
          <p:nvPr/>
        </p:nvSpPr>
        <p:spPr bwMode="gray">
          <a:xfrm>
            <a:off x="132090" y="266409"/>
            <a:ext cx="11202324" cy="566561"/>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marL="0" marR="0" lvl="0" indent="0" algn="l" defTabSz="1088776"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Sign</a:t>
            </a:r>
            <a:r>
              <a:rPr kumimoji="0" lang="en-US" sz="2800" b="1" i="0" u="none" strike="noStrike" kern="1200" cap="none" spc="0" normalizeH="0" noProof="0" dirty="0">
                <a:ln>
                  <a:noFill/>
                </a:ln>
                <a:solidFill>
                  <a:schemeClr val="tx1"/>
                </a:solidFill>
                <a:effectLst/>
                <a:uLnTx/>
                <a:uFillTx/>
                <a:latin typeface="+mj-lt"/>
                <a:ea typeface="+mj-ea"/>
                <a:cs typeface="+mj-cs"/>
              </a:rPr>
              <a:t> Up for </a:t>
            </a:r>
            <a:r>
              <a:rPr kumimoji="0" lang="en-US" sz="2800" b="1" i="0" u="none" strike="noStrike" kern="1200" cap="none" spc="0" normalizeH="0" noProof="0" dirty="0" smtClean="0">
                <a:ln>
                  <a:noFill/>
                </a:ln>
                <a:solidFill>
                  <a:schemeClr val="tx1"/>
                </a:solidFill>
                <a:effectLst/>
                <a:uLnTx/>
                <a:uFillTx/>
                <a:latin typeface="+mj-lt"/>
                <a:ea typeface="+mj-ea"/>
                <a:cs typeface="+mj-cs"/>
              </a:rPr>
              <a:t>standard </a:t>
            </a:r>
            <a:r>
              <a:rPr kumimoji="0" lang="en-US" sz="2800" b="1" i="0" u="none" strike="noStrike" kern="1200" cap="none" spc="0" normalizeH="0" noProof="0" dirty="0">
                <a:ln>
                  <a:noFill/>
                </a:ln>
                <a:solidFill>
                  <a:schemeClr val="tx1"/>
                </a:solidFill>
                <a:effectLst/>
                <a:uLnTx/>
                <a:uFillTx/>
                <a:latin typeface="+mj-lt"/>
                <a:ea typeface="+mj-ea"/>
                <a:cs typeface="+mj-cs"/>
              </a:rPr>
              <a:t>account</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41" name="Rectangle 40"/>
          <p:cNvSpPr/>
          <p:nvPr/>
        </p:nvSpPr>
        <p:spPr bwMode="gray">
          <a:xfrm>
            <a:off x="132091" y="1109640"/>
            <a:ext cx="11075602" cy="546029"/>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Aft>
                <a:spcPct val="0"/>
              </a:spcAft>
              <a:buClr>
                <a:srgbClr val="F0AB00"/>
              </a:buClr>
              <a:buSzPct val="80000"/>
              <a:buFontTx/>
              <a:buNone/>
              <a:tabLst/>
              <a:defRPr/>
            </a:pPr>
            <a:r>
              <a:rPr kumimoji="0" lang="en-US" b="1"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Select the </a:t>
            </a:r>
            <a:r>
              <a:rPr kumimoji="0" lang="en-US" b="1"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Sign up </a:t>
            </a:r>
            <a:r>
              <a:rPr kumimoji="0" lang="en-US" b="1"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option to create a new </a:t>
            </a:r>
            <a:r>
              <a:rPr kumimoji="0" lang="en-US" b="1"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rPr>
              <a:t>standard </a:t>
            </a:r>
            <a:r>
              <a:rPr kumimoji="0" lang="en-US" b="1"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account</a:t>
            </a:r>
          </a:p>
          <a:p>
            <a:pPr marL="0" marR="0" lvl="0" indent="0" algn="ctr" defTabSz="914400" eaLnBrk="1" fontAlgn="base" latinLnBrk="0" hangingPunct="1">
              <a:lnSpc>
                <a:spcPct val="100000"/>
              </a:lnSpc>
              <a:spcAft>
                <a:spcPct val="0"/>
              </a:spcAft>
              <a:buClr>
                <a:srgbClr val="F0AB00"/>
              </a:buClr>
              <a:buSzPct val="80000"/>
              <a:buFontTx/>
              <a:buNone/>
              <a:tabLst/>
              <a:defRPr/>
            </a:pPr>
            <a:r>
              <a:rPr kumimoji="0" lang="en-US" b="1"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-OR- use your existing </a:t>
            </a:r>
            <a:r>
              <a:rPr lang="en-US" b="1" kern="0" dirty="0" smtClean="0">
                <a:solidFill>
                  <a:sysClr val="windowText" lastClr="000000"/>
                </a:solidFill>
                <a:ea typeface="Arial Unicode MS" pitchFamily="34" charset="-128"/>
                <a:cs typeface="Arial Unicode MS" pitchFamily="34" charset="-128"/>
              </a:rPr>
              <a:t>standard</a:t>
            </a:r>
            <a:r>
              <a:rPr kumimoji="0" lang="en-US" b="1" u="none" strike="noStrike" kern="0" cap="none" spc="0" normalizeH="0" baseline="0" noProof="0" dirty="0" smtClean="0">
                <a:ln>
                  <a:noFill/>
                </a:ln>
                <a:solidFill>
                  <a:sysClr val="windowText" lastClr="000000"/>
                </a:solidFill>
                <a:effectLst/>
                <a:uLnTx/>
                <a:uFillTx/>
                <a:ea typeface="Arial Unicode MS" pitchFamily="34" charset="-128"/>
                <a:cs typeface="Arial Unicode MS" pitchFamily="34" charset="-128"/>
              </a:rPr>
              <a:t> </a:t>
            </a:r>
            <a:r>
              <a:rPr kumimoji="0" lang="en-US" b="1"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rPr>
              <a:t>account by clicking on </a:t>
            </a:r>
            <a:r>
              <a:rPr kumimoji="0" lang="en-US" b="1" u="none" strike="noStrike" kern="0" cap="none" spc="0" normalizeH="0" baseline="0" noProof="0" dirty="0">
                <a:ln>
                  <a:noFill/>
                </a:ln>
                <a:solidFill>
                  <a:schemeClr val="accent1"/>
                </a:solidFill>
                <a:effectLst/>
                <a:uLnTx/>
                <a:uFillTx/>
                <a:ea typeface="Arial Unicode MS" pitchFamily="34" charset="-128"/>
                <a:cs typeface="Arial Unicode MS" pitchFamily="34" charset="-128"/>
              </a:rPr>
              <a:t>Log in</a:t>
            </a:r>
            <a:endParaRPr kumimoji="0" lang="en-US" b="1"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pic>
        <p:nvPicPr>
          <p:cNvPr id="42" name="Picture 41"/>
          <p:cNvPicPr>
            <a:picLocks noChangeAspect="1"/>
          </p:cNvPicPr>
          <p:nvPr/>
        </p:nvPicPr>
        <p:blipFill rotWithShape="1">
          <a:blip r:embed="rId10"/>
          <a:srcRect l="5297" r="6163"/>
          <a:stretch/>
        </p:blipFill>
        <p:spPr>
          <a:xfrm>
            <a:off x="1501629" y="1764777"/>
            <a:ext cx="8162490" cy="4434635"/>
          </a:xfrm>
          <a:prstGeom prst="rect">
            <a:avLst/>
          </a:prstGeom>
          <a:ln>
            <a:noFill/>
          </a:ln>
          <a:effectLst>
            <a:outerShdw blurRad="292100" dist="139700" dir="2700000" algn="tl" rotWithShape="0">
              <a:srgbClr val="333333">
                <a:alpha val="65000"/>
              </a:srgbClr>
            </a:outerShdw>
          </a:effectLst>
        </p:spPr>
      </p:pic>
      <p:sp>
        <p:nvSpPr>
          <p:cNvPr id="43" name="Rectangle 42"/>
          <p:cNvSpPr/>
          <p:nvPr/>
        </p:nvSpPr>
        <p:spPr bwMode="gray">
          <a:xfrm>
            <a:off x="5154230" y="2587476"/>
            <a:ext cx="936979" cy="327378"/>
          </a:xfrm>
          <a:prstGeom prst="rect">
            <a:avLst/>
          </a:prstGeom>
          <a:noFill/>
          <a:ln w="28575" algn="ctr">
            <a:solidFill>
              <a:schemeClr val="accent5">
                <a:lumMod val="75000"/>
              </a:schemeClr>
            </a:solidFill>
            <a:miter lim="800000"/>
            <a:headEnd/>
            <a:tailEnd/>
          </a:ln>
        </p:spPr>
        <p:txBody>
          <a:bodyPr lIns="89998" tIns="71998" rIns="89998" bIns="71998" rtlCol="0" anchor="ctr"/>
          <a:lstStyle/>
          <a:p>
            <a:pPr marL="0" marR="0" lvl="0" indent="0" algn="ctr" defTabSz="914309" eaLnBrk="1" fontAlgn="base" latinLnBrk="0" hangingPunct="1">
              <a:lnSpc>
                <a:spcPct val="100000"/>
              </a:lnSpc>
              <a:spcBef>
                <a:spcPct val="50000"/>
              </a:spcBef>
              <a:spcAft>
                <a:spcPct val="0"/>
              </a:spcAft>
              <a:buClr>
                <a:srgbClr val="F0AB00"/>
              </a:buClr>
              <a:buSzPct val="80000"/>
              <a:buFontTx/>
              <a:buNone/>
              <a:tabLst/>
              <a:defRPr/>
            </a:pPr>
            <a:endParaRPr kumimoji="0" lang="en-US" sz="1799"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44" name="Rectangle 43"/>
          <p:cNvSpPr/>
          <p:nvPr/>
        </p:nvSpPr>
        <p:spPr bwMode="gray">
          <a:xfrm>
            <a:off x="6326336" y="2972014"/>
            <a:ext cx="462844" cy="308367"/>
          </a:xfrm>
          <a:prstGeom prst="rect">
            <a:avLst/>
          </a:prstGeom>
          <a:noFill/>
          <a:ln w="28575" algn="ctr">
            <a:solidFill>
              <a:schemeClr val="accent5">
                <a:lumMod val="75000"/>
              </a:schemeClr>
            </a:solidFill>
            <a:miter lim="800000"/>
            <a:headEnd/>
            <a:tailEnd/>
          </a:ln>
        </p:spPr>
        <p:txBody>
          <a:bodyPr lIns="89998" tIns="71998" rIns="89998" bIns="71998" rtlCol="0" anchor="ctr"/>
          <a:lstStyle/>
          <a:p>
            <a:pPr marL="0" marR="0" lvl="0" indent="0" algn="ctr" defTabSz="914309" eaLnBrk="1" fontAlgn="base" latinLnBrk="0" hangingPunct="1">
              <a:lnSpc>
                <a:spcPct val="100000"/>
              </a:lnSpc>
              <a:spcBef>
                <a:spcPct val="50000"/>
              </a:spcBef>
              <a:spcAft>
                <a:spcPct val="0"/>
              </a:spcAft>
              <a:buClr>
                <a:srgbClr val="F0AB00"/>
              </a:buClr>
              <a:buSzPct val="80000"/>
              <a:buFontTx/>
              <a:buNone/>
              <a:tabLst/>
              <a:defRPr/>
            </a:pPr>
            <a:endParaRPr kumimoji="0" lang="en-US" sz="1799" b="0" i="0" u="none" strike="noStrike" kern="0" cap="none" spc="0" normalizeH="0" baseline="0" noProof="0" dirty="0">
              <a:ln>
                <a:noFill/>
              </a:ln>
              <a:solidFill>
                <a:sysClr val="windowText" lastClr="000000"/>
              </a:solidFill>
              <a:effectLst/>
              <a:uLnTx/>
              <a:uFillTx/>
              <a:ea typeface="Arial Unicode MS" pitchFamily="34" charset="-128"/>
              <a:cs typeface="Arial Unicode MS" pitchFamily="34" charset="-128"/>
            </a:endParaRPr>
          </a:p>
        </p:txBody>
      </p:sp>
      <p:sp>
        <p:nvSpPr>
          <p:cNvPr id="45" name="TextBox 44"/>
          <p:cNvSpPr txBox="1"/>
          <p:nvPr/>
        </p:nvSpPr>
        <p:spPr>
          <a:xfrm>
            <a:off x="9865453" y="6308520"/>
            <a:ext cx="1589214" cy="377505"/>
          </a:xfrm>
          <a:prstGeom prst="chevron">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hlinkClick r:id="" action="ppaction://hlinkshowjump?jump=nextslide"/>
              </a:rPr>
              <a:t>Next step</a:t>
            </a:r>
            <a:endParaRPr lang="en-US" sz="18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3156879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836856" y="1078610"/>
            <a:ext cx="9972045" cy="4908116"/>
          </a:xfrm>
          <a:prstGeom prst="rect">
            <a:avLst/>
          </a:prstGeom>
          <a:ln>
            <a:noFill/>
            <a:headEnd/>
            <a:tailEnd/>
          </a:ln>
          <a:effectLst>
            <a:outerShdw blurRad="279400" dist="38100" dir="3000000" sx="101000" sy="101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 name="Rectangle 3" hidden="1"/>
          <p:cNvSpPr/>
          <p:nvPr/>
        </p:nvSpPr>
        <p:spPr bwMode="gray">
          <a:xfrm>
            <a:off x="11382703" y="6211614"/>
            <a:ext cx="504497" cy="436179"/>
          </a:xfrm>
          <a:prstGeom prst="rect">
            <a:avLst/>
          </a:prstGeom>
          <a:solidFill>
            <a:schemeClr val="bg1"/>
          </a:solidFill>
          <a:ln w="6350" algn="ctr">
            <a:solidFill>
              <a:schemeClr val="bg1"/>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 name="Rectangle 1"/>
          <p:cNvSpPr/>
          <p:nvPr/>
        </p:nvSpPr>
        <p:spPr bwMode="gray">
          <a:xfrm>
            <a:off x="11455911" y="6479092"/>
            <a:ext cx="265176" cy="274320"/>
          </a:xfrm>
          <a:prstGeom prst="rect">
            <a:avLst/>
          </a:prstGeom>
          <a:solidFill>
            <a:schemeClr val="bg1"/>
          </a:solidFill>
          <a:ln w="6350" algn="ctr">
            <a:no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000" b="0" i="0" u="none" strike="noStrike" kern="0" cap="none" spc="0" normalizeH="0" baseline="0" noProof="0" dirty="0" err="1">
              <a:ln>
                <a:noFill/>
              </a:ln>
              <a:solidFill>
                <a:sysClr val="windowText" lastClr="000000"/>
              </a:solidFill>
              <a:effectLst/>
              <a:uLnTx/>
              <a:uFillTx/>
              <a:ea typeface="Arial Unicode MS" pitchFamily="34" charset="-128"/>
              <a:cs typeface="Arial Unicode MS" pitchFamily="34" charset="-128"/>
            </a:endParaRPr>
          </a:p>
        </p:txBody>
      </p:sp>
      <p:sp>
        <p:nvSpPr>
          <p:cNvPr id="25" name="object 28">
            <a:hlinkClick r:id="rId2" action="ppaction://hlinksldjump"/>
          </p:cNvPr>
          <p:cNvSpPr/>
          <p:nvPr/>
        </p:nvSpPr>
        <p:spPr>
          <a:xfrm>
            <a:off x="11748055" y="243986"/>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solidFill>
            <a:srgbClr val="DADADA"/>
          </a:solidFill>
          <a:ln>
            <a:noFill/>
          </a:ln>
        </p:spPr>
        <p:txBody>
          <a:bodyPr wrap="square" lIns="0" tIns="0" rIns="0" bIns="0" rtlCol="0"/>
          <a:lstStyle/>
          <a:p>
            <a:pPr>
              <a:defRPr/>
            </a:pPr>
            <a:endParaRPr sz="1799" kern="0" dirty="0">
              <a:solidFill>
                <a:srgbClr val="DADADA"/>
              </a:solidFill>
            </a:endParaRPr>
          </a:p>
        </p:txBody>
      </p:sp>
      <p:sp>
        <p:nvSpPr>
          <p:cNvPr id="26" name="object 29"/>
          <p:cNvSpPr txBox="1"/>
          <p:nvPr/>
        </p:nvSpPr>
        <p:spPr>
          <a:xfrm>
            <a:off x="11904529" y="243988"/>
            <a:ext cx="153888" cy="1044483"/>
          </a:xfrm>
          <a:prstGeom prst="rect">
            <a:avLst/>
          </a:prstGeom>
          <a:ln>
            <a:noFill/>
          </a:ln>
        </p:spPr>
        <p:txBody>
          <a:bodyPr vert="vert" wrap="square" lIns="0" tIns="635" rIns="0" bIns="0" rtlCol="0" anchor="ctr">
            <a:spAutoFit/>
          </a:bodyPr>
          <a:lstStyle/>
          <a:p>
            <a:pPr marL="12696" algn="ctr">
              <a:spcBef>
                <a:spcPts val="5"/>
              </a:spcBef>
            </a:pPr>
            <a:r>
              <a:rPr lang="en-US" sz="1000" b="1" dirty="0">
                <a:solidFill>
                  <a:srgbClr val="FFFFFF"/>
                </a:solidFill>
                <a:latin typeface="Arial"/>
                <a:cs typeface="Arial"/>
              </a:rPr>
              <a:t>Topics</a:t>
            </a:r>
            <a:endParaRPr sz="1000" b="1" dirty="0">
              <a:solidFill>
                <a:prstClr val="black"/>
              </a:solidFill>
              <a:latin typeface="Arial"/>
              <a:cs typeface="Arial"/>
            </a:endParaRPr>
          </a:p>
        </p:txBody>
      </p:sp>
      <p:sp>
        <p:nvSpPr>
          <p:cNvPr id="27" name="object 30">
            <a:hlinkClick r:id="rId3" action="ppaction://hlinksldjump"/>
          </p:cNvPr>
          <p:cNvSpPr/>
          <p:nvPr/>
        </p:nvSpPr>
        <p:spPr>
          <a:xfrm>
            <a:off x="11748057" y="1254779"/>
            <a:ext cx="443273"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799" kern="0" dirty="0">
              <a:solidFill>
                <a:srgbClr val="DADADA"/>
              </a:solidFill>
            </a:endParaRPr>
          </a:p>
        </p:txBody>
      </p:sp>
      <p:sp>
        <p:nvSpPr>
          <p:cNvPr id="28" name="object 30">
            <a:hlinkClick r:id="rId4" action="ppaction://hlinksldjump"/>
          </p:cNvPr>
          <p:cNvSpPr/>
          <p:nvPr/>
        </p:nvSpPr>
        <p:spPr>
          <a:xfrm>
            <a:off x="11735531" y="2189224"/>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chemeClr val="tx1"/>
          </a:solidFill>
          <a:ln>
            <a:noFill/>
          </a:ln>
        </p:spPr>
        <p:txBody>
          <a:bodyPr wrap="square" lIns="0" tIns="0" rIns="0" bIns="0" rtlCol="0" anchor="ctr"/>
          <a:lstStyle/>
          <a:p>
            <a:pPr>
              <a:defRPr/>
            </a:pPr>
            <a:endParaRPr sz="1799" kern="0" dirty="0">
              <a:solidFill>
                <a:prstClr val="black"/>
              </a:solidFill>
            </a:endParaRPr>
          </a:p>
        </p:txBody>
      </p:sp>
      <p:sp>
        <p:nvSpPr>
          <p:cNvPr id="29" name="object 30">
            <a:hlinkClick r:id="rId5" action="ppaction://hlinksldjump"/>
          </p:cNvPr>
          <p:cNvSpPr/>
          <p:nvPr/>
        </p:nvSpPr>
        <p:spPr>
          <a:xfrm>
            <a:off x="11735531" y="3116620"/>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0" name="object 31"/>
          <p:cNvSpPr txBox="1"/>
          <p:nvPr/>
        </p:nvSpPr>
        <p:spPr>
          <a:xfrm>
            <a:off x="11904529" y="1433840"/>
            <a:ext cx="153888" cy="58807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Overview</a:t>
            </a:r>
            <a:endParaRPr sz="1000" dirty="0">
              <a:solidFill>
                <a:prstClr val="black"/>
              </a:solidFill>
              <a:latin typeface="Arial"/>
              <a:cs typeface="Arial"/>
            </a:endParaRPr>
          </a:p>
        </p:txBody>
      </p:sp>
      <p:sp>
        <p:nvSpPr>
          <p:cNvPr id="31" name="object 35">
            <a:hlinkClick r:id="rId5" action="ppaction://hlinksldjump"/>
          </p:cNvPr>
          <p:cNvSpPr txBox="1"/>
          <p:nvPr/>
        </p:nvSpPr>
        <p:spPr>
          <a:xfrm>
            <a:off x="11904529" y="3349352"/>
            <a:ext cx="153888" cy="534403"/>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Benefits</a:t>
            </a:r>
            <a:endParaRPr sz="1000" dirty="0">
              <a:solidFill>
                <a:prstClr val="black"/>
              </a:solidFill>
              <a:latin typeface="Arial"/>
              <a:cs typeface="Arial"/>
            </a:endParaRPr>
          </a:p>
        </p:txBody>
      </p:sp>
      <p:sp>
        <p:nvSpPr>
          <p:cNvPr id="32" name="object 30">
            <a:hlinkClick r:id="rId6" action="ppaction://hlinksldjump"/>
          </p:cNvPr>
          <p:cNvSpPr/>
          <p:nvPr/>
        </p:nvSpPr>
        <p:spPr>
          <a:xfrm>
            <a:off x="11736201" y="4051066"/>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3" name="object 30">
            <a:hlinkClick r:id="rId7" action="ppaction://hlinksldjump"/>
          </p:cNvPr>
          <p:cNvSpPr/>
          <p:nvPr/>
        </p:nvSpPr>
        <p:spPr>
          <a:xfrm>
            <a:off x="11736201" y="4985511"/>
            <a:ext cx="455799" cy="934446"/>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4" name="object 30">
            <a:hlinkClick r:id="rId8" action="ppaction://hlinksldjump"/>
          </p:cNvPr>
          <p:cNvSpPr/>
          <p:nvPr/>
        </p:nvSpPr>
        <p:spPr>
          <a:xfrm>
            <a:off x="11736201" y="5919956"/>
            <a:ext cx="455799" cy="938044"/>
          </a:xfrm>
          <a:custGeom>
            <a:avLst/>
            <a:gdLst/>
            <a:ahLst/>
            <a:cxnLst/>
            <a:rect l="l" t="t" r="r" b="b"/>
            <a:pathLst>
              <a:path w="414654" h="655319">
                <a:moveTo>
                  <a:pt x="0" y="655256"/>
                </a:moveTo>
                <a:lnTo>
                  <a:pt x="414400" y="655256"/>
                </a:lnTo>
                <a:lnTo>
                  <a:pt x="414400" y="0"/>
                </a:lnTo>
                <a:lnTo>
                  <a:pt x="0" y="0"/>
                </a:lnTo>
                <a:lnTo>
                  <a:pt x="0" y="655256"/>
                </a:lnTo>
                <a:close/>
              </a:path>
            </a:pathLst>
          </a:custGeom>
          <a:solidFill>
            <a:srgbClr val="DADADA"/>
          </a:solidFill>
          <a:ln>
            <a:noFill/>
          </a:ln>
        </p:spPr>
        <p:txBody>
          <a:bodyPr wrap="square" lIns="0" tIns="0" rIns="0" bIns="0" rtlCol="0" anchor="ctr"/>
          <a:lstStyle/>
          <a:p>
            <a:pPr>
              <a:defRPr/>
            </a:pPr>
            <a:endParaRPr sz="1000" kern="0" dirty="0">
              <a:solidFill>
                <a:prstClr val="black"/>
              </a:solidFill>
            </a:endParaRPr>
          </a:p>
        </p:txBody>
      </p:sp>
      <p:sp>
        <p:nvSpPr>
          <p:cNvPr id="35" name="object 48"/>
          <p:cNvSpPr/>
          <p:nvPr/>
        </p:nvSpPr>
        <p:spPr>
          <a:xfrm>
            <a:off x="11694950" y="0"/>
            <a:ext cx="75998" cy="6858000"/>
          </a:xfrm>
          <a:custGeom>
            <a:avLst/>
            <a:gdLst/>
            <a:ahLst/>
            <a:cxnLst/>
            <a:rect l="l" t="t" r="r" b="b"/>
            <a:pathLst>
              <a:path w="82550" h="6858000">
                <a:moveTo>
                  <a:pt x="0" y="6858000"/>
                </a:moveTo>
                <a:lnTo>
                  <a:pt x="82042" y="6858000"/>
                </a:lnTo>
                <a:lnTo>
                  <a:pt x="82042" y="0"/>
                </a:lnTo>
                <a:lnTo>
                  <a:pt x="0" y="0"/>
                </a:lnTo>
                <a:lnTo>
                  <a:pt x="0" y="6858000"/>
                </a:lnTo>
                <a:close/>
              </a:path>
            </a:pathLst>
          </a:custGeom>
          <a:solidFill>
            <a:srgbClr val="EFAB00"/>
          </a:solidFill>
          <a:ln>
            <a:noFill/>
          </a:ln>
        </p:spPr>
        <p:txBody>
          <a:bodyPr wrap="square" lIns="0" tIns="0" rIns="0" bIns="0" rtlCol="0"/>
          <a:lstStyle/>
          <a:p>
            <a:pPr>
              <a:defRPr/>
            </a:pPr>
            <a:endParaRPr sz="1799" kern="0" dirty="0">
              <a:solidFill>
                <a:prstClr val="black"/>
              </a:solidFill>
            </a:endParaRPr>
          </a:p>
        </p:txBody>
      </p:sp>
      <p:sp>
        <p:nvSpPr>
          <p:cNvPr id="36" name="object 41"/>
          <p:cNvSpPr txBox="1"/>
          <p:nvPr/>
        </p:nvSpPr>
        <p:spPr>
          <a:xfrm>
            <a:off x="11750641" y="6025224"/>
            <a:ext cx="461665" cy="728188"/>
          </a:xfrm>
          <a:prstGeom prst="rect">
            <a:avLst/>
          </a:prstGeom>
          <a:ln>
            <a:noFill/>
          </a:ln>
        </p:spPr>
        <p:txBody>
          <a:bodyPr vert="vert" wrap="square" lIns="0" tIns="635" rIns="0" bIns="0" rtlCol="0" anchor="ctr">
            <a:spAutoFit/>
          </a:bodyPr>
          <a:lstStyle/>
          <a:p>
            <a:pPr marL="12696" algn="ctr">
              <a:spcBef>
                <a:spcPts val="5"/>
              </a:spcBef>
            </a:pPr>
            <a:endParaRPr lang="en-US" sz="1000" spc="35" dirty="0">
              <a:solidFill>
                <a:srgbClr val="FFFFFF"/>
              </a:solidFill>
              <a:cs typeface="Arial"/>
            </a:endParaRPr>
          </a:p>
          <a:p>
            <a:pPr marL="12696" algn="ctr">
              <a:spcBef>
                <a:spcPts val="5"/>
              </a:spcBef>
            </a:pPr>
            <a:r>
              <a:rPr lang="en-US" sz="1000" spc="35" dirty="0">
                <a:solidFill>
                  <a:srgbClr val="FFFFFF"/>
                </a:solidFill>
                <a:cs typeface="Arial"/>
              </a:rPr>
              <a:t>FAQ</a:t>
            </a:r>
          </a:p>
          <a:p>
            <a:pPr marL="12696" algn="ctr">
              <a:spcBef>
                <a:spcPts val="5"/>
              </a:spcBef>
            </a:pPr>
            <a:endParaRPr sz="1000" dirty="0">
              <a:solidFill>
                <a:prstClr val="black"/>
              </a:solidFill>
              <a:latin typeface="Arial"/>
              <a:cs typeface="Arial"/>
            </a:endParaRPr>
          </a:p>
        </p:txBody>
      </p:sp>
      <p:sp>
        <p:nvSpPr>
          <p:cNvPr id="37" name="object 33"/>
          <p:cNvSpPr txBox="1"/>
          <p:nvPr/>
        </p:nvSpPr>
        <p:spPr>
          <a:xfrm>
            <a:off x="11904529" y="2271914"/>
            <a:ext cx="153888" cy="769071"/>
          </a:xfrm>
          <a:prstGeom prst="rect">
            <a:avLst/>
          </a:prstGeom>
          <a:ln>
            <a:noFill/>
          </a:ln>
        </p:spPr>
        <p:txBody>
          <a:bodyPr vert="vert" wrap="square" lIns="0" tIns="635" rIns="0" bIns="0" rtlCol="0" anchor="ctr">
            <a:spAutoFit/>
          </a:bodyPr>
          <a:lstStyle/>
          <a:p>
            <a:pPr marL="12696" algn="ctr">
              <a:spcBef>
                <a:spcPts val="5"/>
              </a:spcBef>
            </a:pPr>
            <a:r>
              <a:rPr lang="en-US" sz="1000" dirty="0">
                <a:solidFill>
                  <a:schemeClr val="bg1"/>
                </a:solidFill>
                <a:latin typeface="Arial"/>
                <a:cs typeface="Arial"/>
              </a:rPr>
              <a:t>Next Steps</a:t>
            </a:r>
            <a:endParaRPr sz="1000" dirty="0">
              <a:solidFill>
                <a:schemeClr val="bg1"/>
              </a:solidFill>
              <a:latin typeface="Arial"/>
              <a:cs typeface="Arial"/>
            </a:endParaRPr>
          </a:p>
        </p:txBody>
      </p:sp>
      <p:sp>
        <p:nvSpPr>
          <p:cNvPr id="38" name="object 37">
            <a:hlinkClick r:id="rId9" action="ppaction://hlinksldjump"/>
          </p:cNvPr>
          <p:cNvSpPr txBox="1"/>
          <p:nvPr/>
        </p:nvSpPr>
        <p:spPr>
          <a:xfrm>
            <a:off x="11904529" y="4234401"/>
            <a:ext cx="153888" cy="601825"/>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cs typeface="Arial"/>
              </a:rPr>
              <a:t>Upgrade</a:t>
            </a:r>
            <a:endParaRPr sz="1000" dirty="0">
              <a:solidFill>
                <a:prstClr val="black"/>
              </a:solidFill>
              <a:latin typeface="Arial"/>
              <a:cs typeface="Arial"/>
            </a:endParaRPr>
          </a:p>
        </p:txBody>
      </p:sp>
      <p:sp>
        <p:nvSpPr>
          <p:cNvPr id="39" name="object 39"/>
          <p:cNvSpPr txBox="1"/>
          <p:nvPr/>
        </p:nvSpPr>
        <p:spPr>
          <a:xfrm>
            <a:off x="11904529" y="5101497"/>
            <a:ext cx="153888" cy="702472"/>
          </a:xfrm>
          <a:prstGeom prst="rect">
            <a:avLst/>
          </a:prstGeom>
          <a:ln>
            <a:noFill/>
          </a:ln>
        </p:spPr>
        <p:txBody>
          <a:bodyPr vert="vert" wrap="square" lIns="0" tIns="635" rIns="0" bIns="0" rtlCol="0" anchor="ctr">
            <a:spAutoFit/>
          </a:bodyPr>
          <a:lstStyle/>
          <a:p>
            <a:pPr marL="12696" algn="ctr">
              <a:spcBef>
                <a:spcPts val="5"/>
              </a:spcBef>
            </a:pPr>
            <a:r>
              <a:rPr lang="en-US" sz="1000" spc="35" dirty="0">
                <a:solidFill>
                  <a:srgbClr val="FFFFFF"/>
                </a:solidFill>
                <a:latin typeface="Arial"/>
                <a:cs typeface="Arial"/>
              </a:rPr>
              <a:t>Help</a:t>
            </a:r>
            <a:endParaRPr sz="1000" dirty="0">
              <a:solidFill>
                <a:prstClr val="black"/>
              </a:solidFill>
              <a:latin typeface="Arial"/>
              <a:cs typeface="Arial"/>
            </a:endParaRPr>
          </a:p>
        </p:txBody>
      </p:sp>
      <p:sp>
        <p:nvSpPr>
          <p:cNvPr id="52" name="object 28">
            <a:hlinkClick r:id="rId2" action="ppaction://hlinksldjump"/>
          </p:cNvPr>
          <p:cNvSpPr/>
          <p:nvPr/>
        </p:nvSpPr>
        <p:spPr>
          <a:xfrm>
            <a:off x="11747383" y="138721"/>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3" name="object 28">
            <a:hlinkClick r:id="rId3" action="ppaction://hlinksldjump"/>
          </p:cNvPr>
          <p:cNvSpPr/>
          <p:nvPr/>
        </p:nvSpPr>
        <p:spPr>
          <a:xfrm>
            <a:off x="11743111" y="1256938"/>
            <a:ext cx="442603" cy="93934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4" name="object 28">
            <a:hlinkClick r:id="rId4" action="ppaction://hlinksldjump"/>
          </p:cNvPr>
          <p:cNvSpPr/>
          <p:nvPr/>
        </p:nvSpPr>
        <p:spPr>
          <a:xfrm>
            <a:off x="11743785" y="2205250"/>
            <a:ext cx="442603" cy="902527"/>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5" name="object 28">
            <a:hlinkClick r:id="rId5" action="ppaction://hlinksldjump"/>
          </p:cNvPr>
          <p:cNvSpPr/>
          <p:nvPr/>
        </p:nvSpPr>
        <p:spPr>
          <a:xfrm>
            <a:off x="11722246" y="3208296"/>
            <a:ext cx="442603" cy="867821"/>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6" name="object 28">
            <a:hlinkClick r:id="rId6" action="ppaction://hlinksldjump"/>
          </p:cNvPr>
          <p:cNvSpPr/>
          <p:nvPr/>
        </p:nvSpPr>
        <p:spPr>
          <a:xfrm>
            <a:off x="11788507" y="4066960"/>
            <a:ext cx="423800"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7" name="object 28">
            <a:hlinkClick r:id="rId7" action="ppaction://hlinksldjump"/>
          </p:cNvPr>
          <p:cNvSpPr/>
          <p:nvPr/>
        </p:nvSpPr>
        <p:spPr>
          <a:xfrm>
            <a:off x="11770948" y="5065157"/>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58" name="object 28">
            <a:hlinkClick r:id="rId8" action="ppaction://hlinksldjump"/>
          </p:cNvPr>
          <p:cNvSpPr/>
          <p:nvPr/>
        </p:nvSpPr>
        <p:spPr>
          <a:xfrm>
            <a:off x="11762689" y="5836918"/>
            <a:ext cx="442603" cy="1014975"/>
          </a:xfrm>
          <a:custGeom>
            <a:avLst/>
            <a:gdLst/>
            <a:ahLst/>
            <a:cxnLst/>
            <a:rect l="l" t="t" r="r" b="b"/>
            <a:pathLst>
              <a:path w="414654" h="1076325">
                <a:moveTo>
                  <a:pt x="0" y="1075842"/>
                </a:moveTo>
                <a:lnTo>
                  <a:pt x="414400" y="1075842"/>
                </a:lnTo>
                <a:lnTo>
                  <a:pt x="414400" y="0"/>
                </a:lnTo>
                <a:lnTo>
                  <a:pt x="0" y="0"/>
                </a:lnTo>
                <a:lnTo>
                  <a:pt x="0" y="1075842"/>
                </a:lnTo>
                <a:close/>
              </a:path>
            </a:pathLst>
          </a:custGeom>
          <a:noFill/>
          <a:ln>
            <a:noFill/>
          </a:ln>
        </p:spPr>
        <p:txBody>
          <a:bodyPr wrap="square" lIns="0" tIns="0" rIns="0" bIns="0" rtlCol="0"/>
          <a:lstStyle/>
          <a:p>
            <a:pPr>
              <a:defRPr/>
            </a:pPr>
            <a:endParaRPr sz="1799" kern="0" dirty="0">
              <a:solidFill>
                <a:srgbClr val="DADADA"/>
              </a:solidFill>
            </a:endParaRPr>
          </a:p>
        </p:txBody>
      </p:sp>
      <p:sp>
        <p:nvSpPr>
          <p:cNvPr id="40" name="Title 1"/>
          <p:cNvSpPr txBox="1">
            <a:spLocks/>
          </p:cNvSpPr>
          <p:nvPr/>
        </p:nvSpPr>
        <p:spPr bwMode="gray">
          <a:xfrm>
            <a:off x="94356" y="362927"/>
            <a:ext cx="11361555" cy="566561"/>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marL="0" marR="0" lvl="0" indent="0" algn="l" defTabSz="1088776"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j-ea"/>
                <a:cs typeface="+mj-cs"/>
              </a:rPr>
              <a:t>Configure</a:t>
            </a:r>
            <a:r>
              <a:rPr kumimoji="0" lang="en-US" sz="2800" b="1" i="0" u="none" strike="noStrike" kern="1200" cap="none" spc="0" normalizeH="0" noProof="0" dirty="0">
                <a:ln>
                  <a:noFill/>
                </a:ln>
                <a:solidFill>
                  <a:schemeClr val="tx1"/>
                </a:solidFill>
                <a:effectLst/>
                <a:uLnTx/>
                <a:uFillTx/>
                <a:latin typeface="+mj-lt"/>
                <a:ea typeface="+mj-ea"/>
                <a:cs typeface="+mj-cs"/>
              </a:rPr>
              <a:t> Account, Accept Terms of Use, and Register</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10"/>
          <a:stretch>
            <a:fillRect/>
          </a:stretch>
        </p:blipFill>
        <p:spPr>
          <a:xfrm>
            <a:off x="836856" y="1078610"/>
            <a:ext cx="9972045" cy="4908116"/>
          </a:xfrm>
          <a:prstGeom prst="rect">
            <a:avLst/>
          </a:prstGeom>
          <a:ln>
            <a:solidFill>
              <a:schemeClr val="tx1"/>
            </a:solidFill>
          </a:ln>
        </p:spPr>
      </p:pic>
      <p:sp>
        <p:nvSpPr>
          <p:cNvPr id="41" name="TextBox 40"/>
          <p:cNvSpPr txBox="1"/>
          <p:nvPr/>
        </p:nvSpPr>
        <p:spPr>
          <a:xfrm>
            <a:off x="9865453" y="6308520"/>
            <a:ext cx="1589214" cy="377505"/>
          </a:xfrm>
          <a:prstGeom prst="chevron">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nchorCtr="0">
            <a:noAutofit/>
          </a:bodyPr>
          <a:lstStyle/>
          <a:p>
            <a:pPr algn="ct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hlinkClick r:id="" action="ppaction://hlinkshowjump?jump=nextslide"/>
              </a:rPr>
              <a:t>Next step</a:t>
            </a:r>
            <a:endParaRPr lang="en-US" sz="1800" b="1" kern="0" dirty="0">
              <a:ea typeface="Arial Unicode MS" pitchFamily="34" charset="-128"/>
              <a:cs typeface="Arial Unicode MS" pitchFamily="34" charset="-128"/>
            </a:endParaRPr>
          </a:p>
        </p:txBody>
      </p:sp>
      <p:sp>
        <p:nvSpPr>
          <p:cNvPr id="5" name="Rectangle 4"/>
          <p:cNvSpPr/>
          <p:nvPr/>
        </p:nvSpPr>
        <p:spPr bwMode="gray">
          <a:xfrm>
            <a:off x="8405769" y="5301842"/>
            <a:ext cx="654341" cy="251670"/>
          </a:xfrm>
          <a:prstGeom prst="rect">
            <a:avLst/>
          </a:prstGeom>
          <a:noFill/>
          <a:ln w="38100">
            <a:solidFill>
              <a:srgbClr val="9A0000"/>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2" name="Rectangle 41"/>
          <p:cNvSpPr/>
          <p:nvPr/>
        </p:nvSpPr>
        <p:spPr bwMode="gray">
          <a:xfrm>
            <a:off x="1367406" y="4939322"/>
            <a:ext cx="244678" cy="245074"/>
          </a:xfrm>
          <a:prstGeom prst="rect">
            <a:avLst/>
          </a:prstGeom>
          <a:noFill/>
          <a:ln w="38100">
            <a:solidFill>
              <a:srgbClr val="9A0000"/>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3" name="Oval 42"/>
          <p:cNvSpPr/>
          <p:nvPr/>
        </p:nvSpPr>
        <p:spPr bwMode="gray">
          <a:xfrm>
            <a:off x="1355371" y="1126654"/>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1</a:t>
            </a:r>
          </a:p>
        </p:txBody>
      </p:sp>
      <p:sp>
        <p:nvSpPr>
          <p:cNvPr id="44" name="Oval 43"/>
          <p:cNvSpPr/>
          <p:nvPr/>
        </p:nvSpPr>
        <p:spPr bwMode="gray">
          <a:xfrm>
            <a:off x="6020601" y="1126654"/>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2</a:t>
            </a:r>
          </a:p>
        </p:txBody>
      </p:sp>
      <p:sp>
        <p:nvSpPr>
          <p:cNvPr id="45" name="Oval 44"/>
          <p:cNvSpPr/>
          <p:nvPr/>
        </p:nvSpPr>
        <p:spPr bwMode="gray">
          <a:xfrm>
            <a:off x="2976795" y="4632137"/>
            <a:ext cx="295723" cy="30718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000" kern="0" dirty="0">
                <a:ea typeface="Arial Unicode MS" pitchFamily="34" charset="-128"/>
                <a:cs typeface="Arial Unicode MS" pitchFamily="34" charset="-128"/>
              </a:rPr>
              <a:t>3</a:t>
            </a:r>
          </a:p>
        </p:txBody>
      </p:sp>
    </p:spTree>
    <p:extLst>
      <p:ext uri="{BB962C8B-B14F-4D97-AF65-F5344CB8AC3E}">
        <p14:creationId xmlns:p14="http://schemas.microsoft.com/office/powerpoint/2010/main" val="29618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Ariba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7_16x9_white.potx" id="{A66194A8-0A13-4AFE-9D71-E4A64BDFDB51}" vid="{0503F04F-DABF-4DC8-A6CF-F98ACF2F587C}"/>
    </a:ext>
  </a:extLst>
</a:theme>
</file>

<file path=ppt/theme/theme2.xml><?xml version="1.0" encoding="utf-8"?>
<a:theme xmlns:a="http://schemas.openxmlformats.org/drawingml/2006/main" name="1_SAP_Ariba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7_16x9_white.potx" id="{A66194A8-0A13-4AFE-9D71-E4A64BDFDB51}" vid="{0503F04F-DABF-4DC8-A6CF-F98ACF2F58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Breedbeeld</PresentationFormat>
  <Paragraphs>390</Paragraphs>
  <Slides>24</Slides>
  <Notes>2</Notes>
  <HiddenSlides>1</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24</vt:i4>
      </vt:variant>
    </vt:vector>
  </HeadingPairs>
  <TitlesOfParts>
    <vt:vector size="35" baseType="lpstr">
      <vt:lpstr>SimSun</vt:lpstr>
      <vt:lpstr>Arial</vt:lpstr>
      <vt:lpstr>Arial Unicode MS</vt:lpstr>
      <vt:lpstr>Calibri</vt:lpstr>
      <vt:lpstr>Courier New</vt:lpstr>
      <vt:lpstr>Symbol</vt:lpstr>
      <vt:lpstr>Times New Roman</vt:lpstr>
      <vt:lpstr>Wingdings</vt:lpstr>
      <vt:lpstr>Wingdings 2</vt:lpstr>
      <vt:lpstr>SAP_Ariba_2017_16x9_white</vt:lpstr>
      <vt:lpstr>1_SAP_Ariba_2017_16x9_white</vt:lpstr>
      <vt:lpstr>PowerPoint-presentatie</vt:lpstr>
      <vt:lpstr>Learn About Ariba Network, standard account</vt:lpstr>
      <vt:lpstr>Overview standard account</vt:lpstr>
      <vt:lpstr>Introduction to Ariba Network, standard account</vt:lpstr>
      <vt:lpstr>Next steps</vt:lpstr>
      <vt:lpstr>PowerPoint-presentatie</vt:lpstr>
      <vt:lpstr>PowerPoint-presentatie</vt:lpstr>
      <vt:lpstr>PowerPoint-presentatie</vt:lpstr>
      <vt:lpstr>PowerPoint-presentatie</vt:lpstr>
      <vt:lpstr>PowerPoint-presentatie</vt:lpstr>
      <vt:lpstr>PowerPoint-presentatie</vt:lpstr>
      <vt:lpstr>Benefits</vt:lpstr>
      <vt:lpstr>How standard account benefits YOU</vt:lpstr>
      <vt:lpstr>PowerPoint-presentatie</vt:lpstr>
      <vt:lpstr>PowerPoint-presentatie</vt:lpstr>
      <vt:lpstr>Upgrade</vt:lpstr>
      <vt:lpstr>PowerPoint-presentatie</vt:lpstr>
      <vt:lpstr>PowerPoint-presentatie</vt:lpstr>
      <vt:lpstr>Help</vt:lpstr>
      <vt:lpstr>Supplier Help Resources</vt:lpstr>
      <vt:lpstr>FAQ</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Greives, Megan</dc:creator>
  <cp:lastModifiedBy>Elvé, AM (Marianne)</cp:lastModifiedBy>
  <cp:revision>257</cp:revision>
  <dcterms:created xsi:type="dcterms:W3CDTF">2017-06-15T14:05:35Z</dcterms:created>
  <dcterms:modified xsi:type="dcterms:W3CDTF">2019-03-29T10:14:43Z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